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68" r:id="rId6"/>
    <p:sldId id="281" r:id="rId7"/>
    <p:sldId id="269" r:id="rId8"/>
    <p:sldId id="260" r:id="rId9"/>
    <p:sldId id="282" r:id="rId10"/>
    <p:sldId id="271" r:id="rId11"/>
    <p:sldId id="272" r:id="rId12"/>
    <p:sldId id="283" r:id="rId13"/>
    <p:sldId id="273" r:id="rId14"/>
    <p:sldId id="275" r:id="rId15"/>
    <p:sldId id="279" r:id="rId16"/>
    <p:sldId id="274"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1963"/>
    <a:srgbClr val="487A7B"/>
    <a:srgbClr val="F87849"/>
    <a:srgbClr val="F1BF41"/>
    <a:srgbClr val="1C98C9"/>
    <a:srgbClr val="00A1AA"/>
    <a:srgbClr val="503C46"/>
    <a:srgbClr val="B52D33"/>
    <a:srgbClr val="FF5C3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44" autoAdjust="0"/>
    <p:restoredTop sz="94660"/>
  </p:normalViewPr>
  <p:slideViewPr>
    <p:cSldViewPr snapToGrid="0">
      <p:cViewPr varScale="1">
        <p:scale>
          <a:sx n="112" d="100"/>
          <a:sy n="112" d="100"/>
        </p:scale>
        <p:origin x="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AC5DC5-BE1B-864A-8CF2-E640D91D07D2}" type="datetimeFigureOut">
              <a:rPr lang="en-US" smtClean="0"/>
              <a:t>5/19/2022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606ABD-7777-3546-BD9F-3C068303BA94}" type="slidenum">
              <a:rPr lang="en-US" smtClean="0"/>
              <a:t>‹#›</a:t>
            </a:fld>
            <a:endParaRPr lang="en-US" dirty="0"/>
          </a:p>
        </p:txBody>
      </p:sp>
    </p:spTree>
    <p:extLst>
      <p:ext uri="{BB962C8B-B14F-4D97-AF65-F5344CB8AC3E}">
        <p14:creationId xmlns:p14="http://schemas.microsoft.com/office/powerpoint/2010/main" val="4115212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B1C5A-4477-4162-9D72-B6EBCB21E5A6}"/>
              </a:ext>
            </a:extLst>
          </p:cNvPr>
          <p:cNvSpPr>
            <a:spLocks noGrp="1"/>
          </p:cNvSpPr>
          <p:nvPr>
            <p:ph type="ctrTitle" hasCustomPrompt="1"/>
          </p:nvPr>
        </p:nvSpPr>
        <p:spPr>
          <a:xfrm>
            <a:off x="1524000" y="1122363"/>
            <a:ext cx="9144000" cy="2387600"/>
          </a:xfrm>
        </p:spPr>
        <p:txBody>
          <a:bodyPr anchor="b"/>
          <a:lstStyle>
            <a:lvl1pPr algn="ctr">
              <a:defRPr sz="6000">
                <a:solidFill>
                  <a:srgbClr val="B21963"/>
                </a:solidFill>
              </a:defRPr>
            </a:lvl1pPr>
          </a:lstStyle>
          <a:p>
            <a:r>
              <a:rPr lang="en-US" dirty="0"/>
              <a:t>COST SHARE CAMPAIGN PLAN PROPOSAL</a:t>
            </a:r>
            <a:endParaRPr lang="en-CA" dirty="0"/>
          </a:p>
        </p:txBody>
      </p:sp>
      <p:sp>
        <p:nvSpPr>
          <p:cNvPr id="3" name="Subtitle 2">
            <a:extLst>
              <a:ext uri="{FF2B5EF4-FFF2-40B4-BE49-F238E27FC236}">
                <a16:creationId xmlns:a16="http://schemas.microsoft.com/office/drawing/2014/main" id="{6C4BD176-A5AD-4BF2-BD6B-E5BCEE6DFE0A}"/>
              </a:ext>
            </a:extLst>
          </p:cNvPr>
          <p:cNvSpPr>
            <a:spLocks noGrp="1"/>
          </p:cNvSpPr>
          <p:nvPr>
            <p:ph type="subTitle" idx="1" hasCustomPrompt="1"/>
          </p:nvPr>
        </p:nvSpPr>
        <p:spPr>
          <a:xfrm>
            <a:off x="1524000" y="3602038"/>
            <a:ext cx="9144000" cy="1655762"/>
          </a:xfrm>
        </p:spPr>
        <p:txBody>
          <a:bodyPr/>
          <a:lstStyle>
            <a:lvl1pPr marL="0" indent="0" algn="ctr">
              <a:buNone/>
              <a:defRPr sz="2400">
                <a:solidFill>
                  <a:srgbClr val="00A1AA"/>
                </a:solidFill>
                <a:latin typeface="Franklin Gothic Heavy" panose="020B09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Thompson-Okanagan Municipal Sector Bargaining Council</a:t>
            </a:r>
            <a:endParaRPr lang="en-CA" dirty="0"/>
          </a:p>
          <a:p>
            <a:r>
              <a:rPr lang="en-CA" dirty="0"/>
              <a:t>January to September 2019</a:t>
            </a:r>
            <a:endParaRPr lang="en-US" dirty="0"/>
          </a:p>
        </p:txBody>
      </p:sp>
      <p:grpSp>
        <p:nvGrpSpPr>
          <p:cNvPr id="14" name="Group 13">
            <a:extLst>
              <a:ext uri="{FF2B5EF4-FFF2-40B4-BE49-F238E27FC236}">
                <a16:creationId xmlns:a16="http://schemas.microsoft.com/office/drawing/2014/main" id="{FBDBBBE0-7BB2-4957-A585-4D9DD978033D}"/>
              </a:ext>
            </a:extLst>
          </p:cNvPr>
          <p:cNvGrpSpPr/>
          <p:nvPr userDrawn="1"/>
        </p:nvGrpSpPr>
        <p:grpSpPr>
          <a:xfrm rot="16200000">
            <a:off x="3259304" y="-3302874"/>
            <a:ext cx="266205" cy="6800718"/>
            <a:chOff x="619232" y="1825625"/>
            <a:chExt cx="128338" cy="4276741"/>
          </a:xfrm>
        </p:grpSpPr>
        <p:sp>
          <p:nvSpPr>
            <p:cNvPr id="7" name="Rectangle 6">
              <a:extLst>
                <a:ext uri="{FF2B5EF4-FFF2-40B4-BE49-F238E27FC236}">
                  <a16:creationId xmlns:a16="http://schemas.microsoft.com/office/drawing/2014/main" id="{F4EE56D8-7128-4019-A2BD-239390C7081C}"/>
                </a:ext>
              </a:extLst>
            </p:cNvPr>
            <p:cNvSpPr/>
            <p:nvPr userDrawn="1"/>
          </p:nvSpPr>
          <p:spPr>
            <a:xfrm flipV="1">
              <a:off x="619232" y="1825625"/>
              <a:ext cx="128338" cy="623952"/>
            </a:xfrm>
            <a:prstGeom prst="rect">
              <a:avLst/>
            </a:prstGeom>
            <a:solidFill>
              <a:srgbClr val="B21963"/>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8" name="Rectangle 7">
              <a:extLst>
                <a:ext uri="{FF2B5EF4-FFF2-40B4-BE49-F238E27FC236}">
                  <a16:creationId xmlns:a16="http://schemas.microsoft.com/office/drawing/2014/main" id="{D8708E66-7C4C-46F6-AE78-57A01E7C0DBC}"/>
                </a:ext>
              </a:extLst>
            </p:cNvPr>
            <p:cNvSpPr/>
            <p:nvPr userDrawn="1"/>
          </p:nvSpPr>
          <p:spPr>
            <a:xfrm flipV="1">
              <a:off x="621547" y="3055345"/>
              <a:ext cx="123710" cy="623950"/>
            </a:xfrm>
            <a:prstGeom prst="rect">
              <a:avLst/>
            </a:prstGeom>
            <a:solidFill>
              <a:srgbClr val="00A1AA"/>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9" name="Rectangle 8">
              <a:extLst>
                <a:ext uri="{FF2B5EF4-FFF2-40B4-BE49-F238E27FC236}">
                  <a16:creationId xmlns:a16="http://schemas.microsoft.com/office/drawing/2014/main" id="{2D59B813-5758-4D8C-89DF-EB29932D86C8}"/>
                </a:ext>
              </a:extLst>
            </p:cNvPr>
            <p:cNvSpPr/>
            <p:nvPr userDrawn="1"/>
          </p:nvSpPr>
          <p:spPr>
            <a:xfrm flipV="1">
              <a:off x="621547" y="2449571"/>
              <a:ext cx="123710" cy="605774"/>
            </a:xfrm>
            <a:prstGeom prst="rect">
              <a:avLst/>
            </a:prstGeom>
            <a:solidFill>
              <a:srgbClr val="503C46"/>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0" name="Rectangle 9">
              <a:extLst>
                <a:ext uri="{FF2B5EF4-FFF2-40B4-BE49-F238E27FC236}">
                  <a16:creationId xmlns:a16="http://schemas.microsoft.com/office/drawing/2014/main" id="{DCC357B2-3FD8-4D71-86CC-3966B6328B4B}"/>
                </a:ext>
              </a:extLst>
            </p:cNvPr>
            <p:cNvSpPr/>
            <p:nvPr userDrawn="1"/>
          </p:nvSpPr>
          <p:spPr>
            <a:xfrm flipV="1">
              <a:off x="621547" y="3679291"/>
              <a:ext cx="123710" cy="605773"/>
            </a:xfrm>
            <a:prstGeom prst="rect">
              <a:avLst/>
            </a:prstGeom>
            <a:solidFill>
              <a:srgbClr val="487A7B"/>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1" name="Rectangle 10">
              <a:extLst>
                <a:ext uri="{FF2B5EF4-FFF2-40B4-BE49-F238E27FC236}">
                  <a16:creationId xmlns:a16="http://schemas.microsoft.com/office/drawing/2014/main" id="{EBB88D3D-9E35-4B41-B477-FC2CE4ED0797}"/>
                </a:ext>
              </a:extLst>
            </p:cNvPr>
            <p:cNvSpPr/>
            <p:nvPr userDrawn="1"/>
          </p:nvSpPr>
          <p:spPr>
            <a:xfrm flipV="1">
              <a:off x="620693" y="4285063"/>
              <a:ext cx="123710" cy="605770"/>
            </a:xfrm>
            <a:prstGeom prst="rect">
              <a:avLst/>
            </a:prstGeom>
            <a:solidFill>
              <a:srgbClr val="F87849"/>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2" name="Rectangle 11">
              <a:extLst>
                <a:ext uri="{FF2B5EF4-FFF2-40B4-BE49-F238E27FC236}">
                  <a16:creationId xmlns:a16="http://schemas.microsoft.com/office/drawing/2014/main" id="{750035BF-0DA7-4B55-8D09-B8CF4945A027}"/>
                </a:ext>
              </a:extLst>
            </p:cNvPr>
            <p:cNvSpPr/>
            <p:nvPr userDrawn="1"/>
          </p:nvSpPr>
          <p:spPr>
            <a:xfrm flipV="1">
              <a:off x="620693" y="4890831"/>
              <a:ext cx="123710" cy="605768"/>
            </a:xfrm>
            <a:prstGeom prst="rect">
              <a:avLst/>
            </a:prstGeom>
            <a:solidFill>
              <a:srgbClr val="F1BF41"/>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3" name="Rectangle 12">
              <a:extLst>
                <a:ext uri="{FF2B5EF4-FFF2-40B4-BE49-F238E27FC236}">
                  <a16:creationId xmlns:a16="http://schemas.microsoft.com/office/drawing/2014/main" id="{BC6ACD96-B9D7-428C-8524-54D809999C52}"/>
                </a:ext>
              </a:extLst>
            </p:cNvPr>
            <p:cNvSpPr/>
            <p:nvPr userDrawn="1"/>
          </p:nvSpPr>
          <p:spPr>
            <a:xfrm flipV="1">
              <a:off x="623008" y="5496599"/>
              <a:ext cx="121395" cy="605767"/>
            </a:xfrm>
            <a:prstGeom prst="rect">
              <a:avLst/>
            </a:prstGeom>
            <a:solidFill>
              <a:srgbClr val="B52D33"/>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grpSp>
      <p:grpSp>
        <p:nvGrpSpPr>
          <p:cNvPr id="15" name="Group 14">
            <a:extLst>
              <a:ext uri="{FF2B5EF4-FFF2-40B4-BE49-F238E27FC236}">
                <a16:creationId xmlns:a16="http://schemas.microsoft.com/office/drawing/2014/main" id="{06CD1209-5E9C-4F34-8598-9B00656BC65E}"/>
              </a:ext>
            </a:extLst>
          </p:cNvPr>
          <p:cNvGrpSpPr/>
          <p:nvPr userDrawn="1"/>
        </p:nvGrpSpPr>
        <p:grpSpPr>
          <a:xfrm rot="5400000">
            <a:off x="8997589" y="-3176181"/>
            <a:ext cx="266205" cy="6544567"/>
            <a:chOff x="619232" y="1825625"/>
            <a:chExt cx="128338" cy="4276741"/>
          </a:xfrm>
        </p:grpSpPr>
        <p:sp>
          <p:nvSpPr>
            <p:cNvPr id="16" name="Rectangle 15">
              <a:extLst>
                <a:ext uri="{FF2B5EF4-FFF2-40B4-BE49-F238E27FC236}">
                  <a16:creationId xmlns:a16="http://schemas.microsoft.com/office/drawing/2014/main" id="{AE6BE380-FA07-455C-99A4-5E6F6BA12A63}"/>
                </a:ext>
              </a:extLst>
            </p:cNvPr>
            <p:cNvSpPr/>
            <p:nvPr userDrawn="1"/>
          </p:nvSpPr>
          <p:spPr>
            <a:xfrm flipV="1">
              <a:off x="619232" y="1825625"/>
              <a:ext cx="128338" cy="623952"/>
            </a:xfrm>
            <a:prstGeom prst="rect">
              <a:avLst/>
            </a:prstGeom>
            <a:solidFill>
              <a:srgbClr val="B21963"/>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7" name="Rectangle 16">
              <a:extLst>
                <a:ext uri="{FF2B5EF4-FFF2-40B4-BE49-F238E27FC236}">
                  <a16:creationId xmlns:a16="http://schemas.microsoft.com/office/drawing/2014/main" id="{9F5701F9-B74B-4E3E-BA32-2F6CEB1889E5}"/>
                </a:ext>
              </a:extLst>
            </p:cNvPr>
            <p:cNvSpPr/>
            <p:nvPr userDrawn="1"/>
          </p:nvSpPr>
          <p:spPr>
            <a:xfrm flipV="1">
              <a:off x="621547" y="3055345"/>
              <a:ext cx="123710" cy="623950"/>
            </a:xfrm>
            <a:prstGeom prst="rect">
              <a:avLst/>
            </a:prstGeom>
            <a:solidFill>
              <a:srgbClr val="00A1AA"/>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8" name="Rectangle 17">
              <a:extLst>
                <a:ext uri="{FF2B5EF4-FFF2-40B4-BE49-F238E27FC236}">
                  <a16:creationId xmlns:a16="http://schemas.microsoft.com/office/drawing/2014/main" id="{FE4CE614-126B-4D83-93E9-A979984D4252}"/>
                </a:ext>
              </a:extLst>
            </p:cNvPr>
            <p:cNvSpPr/>
            <p:nvPr userDrawn="1"/>
          </p:nvSpPr>
          <p:spPr>
            <a:xfrm flipV="1">
              <a:off x="621547" y="2449571"/>
              <a:ext cx="123710" cy="605774"/>
            </a:xfrm>
            <a:prstGeom prst="rect">
              <a:avLst/>
            </a:prstGeom>
            <a:solidFill>
              <a:srgbClr val="503C46"/>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9" name="Rectangle 18">
              <a:extLst>
                <a:ext uri="{FF2B5EF4-FFF2-40B4-BE49-F238E27FC236}">
                  <a16:creationId xmlns:a16="http://schemas.microsoft.com/office/drawing/2014/main" id="{CE0FE237-EBA6-4007-AEEA-AFFEFB6906A1}"/>
                </a:ext>
              </a:extLst>
            </p:cNvPr>
            <p:cNvSpPr/>
            <p:nvPr userDrawn="1"/>
          </p:nvSpPr>
          <p:spPr>
            <a:xfrm flipV="1">
              <a:off x="621547" y="3679291"/>
              <a:ext cx="123710" cy="605773"/>
            </a:xfrm>
            <a:prstGeom prst="rect">
              <a:avLst/>
            </a:prstGeom>
            <a:solidFill>
              <a:srgbClr val="487A7B"/>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20" name="Rectangle 19">
              <a:extLst>
                <a:ext uri="{FF2B5EF4-FFF2-40B4-BE49-F238E27FC236}">
                  <a16:creationId xmlns:a16="http://schemas.microsoft.com/office/drawing/2014/main" id="{325B51B0-9928-43DC-BDBE-C55D5BD47AD3}"/>
                </a:ext>
              </a:extLst>
            </p:cNvPr>
            <p:cNvSpPr/>
            <p:nvPr userDrawn="1"/>
          </p:nvSpPr>
          <p:spPr>
            <a:xfrm flipV="1">
              <a:off x="620693" y="4285063"/>
              <a:ext cx="123710" cy="605770"/>
            </a:xfrm>
            <a:prstGeom prst="rect">
              <a:avLst/>
            </a:prstGeom>
            <a:solidFill>
              <a:srgbClr val="F87849"/>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21" name="Rectangle 20">
              <a:extLst>
                <a:ext uri="{FF2B5EF4-FFF2-40B4-BE49-F238E27FC236}">
                  <a16:creationId xmlns:a16="http://schemas.microsoft.com/office/drawing/2014/main" id="{60A89F8B-B26E-4FDD-AAC9-1F5F7049DC06}"/>
                </a:ext>
              </a:extLst>
            </p:cNvPr>
            <p:cNvSpPr/>
            <p:nvPr userDrawn="1"/>
          </p:nvSpPr>
          <p:spPr>
            <a:xfrm flipV="1">
              <a:off x="620693" y="4890831"/>
              <a:ext cx="123710" cy="605768"/>
            </a:xfrm>
            <a:prstGeom prst="rect">
              <a:avLst/>
            </a:prstGeom>
            <a:solidFill>
              <a:srgbClr val="F1BF41"/>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22" name="Rectangle 21">
              <a:extLst>
                <a:ext uri="{FF2B5EF4-FFF2-40B4-BE49-F238E27FC236}">
                  <a16:creationId xmlns:a16="http://schemas.microsoft.com/office/drawing/2014/main" id="{44A63919-37B2-4A53-94EC-05EE1096D435}"/>
                </a:ext>
              </a:extLst>
            </p:cNvPr>
            <p:cNvSpPr/>
            <p:nvPr userDrawn="1"/>
          </p:nvSpPr>
          <p:spPr>
            <a:xfrm flipV="1">
              <a:off x="623008" y="5496599"/>
              <a:ext cx="121395" cy="605767"/>
            </a:xfrm>
            <a:prstGeom prst="rect">
              <a:avLst/>
            </a:prstGeom>
            <a:solidFill>
              <a:srgbClr val="B52D33"/>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grpSp>
      <p:sp>
        <p:nvSpPr>
          <p:cNvPr id="23" name="Rectangle 22">
            <a:extLst>
              <a:ext uri="{FF2B5EF4-FFF2-40B4-BE49-F238E27FC236}">
                <a16:creationId xmlns:a16="http://schemas.microsoft.com/office/drawing/2014/main" id="{412FCE46-466C-4595-A6DA-C4982F3CF6D7}"/>
              </a:ext>
            </a:extLst>
          </p:cNvPr>
          <p:cNvSpPr/>
          <p:nvPr userDrawn="1"/>
        </p:nvSpPr>
        <p:spPr>
          <a:xfrm>
            <a:off x="0" y="143861"/>
            <a:ext cx="12192000" cy="128450"/>
          </a:xfrm>
          <a:prstGeom prst="rect">
            <a:avLst/>
          </a:prstGeom>
          <a:solidFill>
            <a:srgbClr val="B21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593453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ADA3B-ADFB-41FC-8615-55A63F13C2F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72E05DC-B0F5-4059-918F-06BF72C28A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4ABB987-9F70-4A21-978A-2BBC687EE706}"/>
              </a:ext>
            </a:extLst>
          </p:cNvPr>
          <p:cNvSpPr>
            <a:spLocks noGrp="1"/>
          </p:cNvSpPr>
          <p:nvPr>
            <p:ph type="dt" sz="half" idx="10"/>
          </p:nvPr>
        </p:nvSpPr>
        <p:spPr/>
        <p:txBody>
          <a:bodyPr/>
          <a:lstStyle/>
          <a:p>
            <a:endParaRPr lang="en-CA" dirty="0"/>
          </a:p>
        </p:txBody>
      </p:sp>
      <p:sp>
        <p:nvSpPr>
          <p:cNvPr id="5" name="Footer Placeholder 4">
            <a:extLst>
              <a:ext uri="{FF2B5EF4-FFF2-40B4-BE49-F238E27FC236}">
                <a16:creationId xmlns:a16="http://schemas.microsoft.com/office/drawing/2014/main" id="{A8804C2F-A2C0-4519-B734-8168EAF95B2E}"/>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E4BF271E-3C42-444A-B128-1815E311939D}"/>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1313000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86B261-C906-4180-9F05-2452F7DF767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F7F98A7-08C1-4F0B-8764-9D3B3085661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E014A70-0330-4C7A-8332-DE89517F1FB7}"/>
              </a:ext>
            </a:extLst>
          </p:cNvPr>
          <p:cNvSpPr>
            <a:spLocks noGrp="1"/>
          </p:cNvSpPr>
          <p:nvPr>
            <p:ph type="dt" sz="half" idx="10"/>
          </p:nvPr>
        </p:nvSpPr>
        <p:spPr/>
        <p:txBody>
          <a:bodyPr/>
          <a:lstStyle/>
          <a:p>
            <a:endParaRPr lang="en-CA" dirty="0"/>
          </a:p>
        </p:txBody>
      </p:sp>
      <p:sp>
        <p:nvSpPr>
          <p:cNvPr id="5" name="Footer Placeholder 4">
            <a:extLst>
              <a:ext uri="{FF2B5EF4-FFF2-40B4-BE49-F238E27FC236}">
                <a16:creationId xmlns:a16="http://schemas.microsoft.com/office/drawing/2014/main" id="{9EE6C1F9-AA28-4297-90FC-FBD4AD9B2ACF}"/>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8DE1CDC3-5963-4A04-8BAF-D09171304B73}"/>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1808716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1DE3D-128C-43D6-A741-E04A147CD96A}"/>
              </a:ext>
            </a:extLst>
          </p:cNvPr>
          <p:cNvSpPr>
            <a:spLocks noGrp="1"/>
          </p:cNvSpPr>
          <p:nvPr>
            <p:ph type="title"/>
          </p:nvPr>
        </p:nvSpPr>
        <p:spPr/>
        <p:txBody>
          <a:bodyPr/>
          <a:lstStyle>
            <a:lvl1pPr>
              <a:defRPr>
                <a:latin typeface="Franklin Gothic Heavy" panose="020B0903020102020204" pitchFamily="34" charset="0"/>
              </a:defRPr>
            </a:lvl1pPr>
          </a:lstStyle>
          <a:p>
            <a:r>
              <a:rPr lang="en-US" dirty="0"/>
              <a:t>Click to edit Master title style</a:t>
            </a:r>
            <a:endParaRPr lang="en-CA" dirty="0"/>
          </a:p>
        </p:txBody>
      </p:sp>
      <p:sp>
        <p:nvSpPr>
          <p:cNvPr id="3" name="Content Placeholder 2">
            <a:extLst>
              <a:ext uri="{FF2B5EF4-FFF2-40B4-BE49-F238E27FC236}">
                <a16:creationId xmlns:a16="http://schemas.microsoft.com/office/drawing/2014/main" id="{10AD5DB4-AB5E-45DC-8D2B-1C2C22BF4AD6}"/>
              </a:ext>
            </a:extLst>
          </p:cNvPr>
          <p:cNvSpPr>
            <a:spLocks noGrp="1"/>
          </p:cNvSpPr>
          <p:nvPr>
            <p:ph idx="1"/>
          </p:nvPr>
        </p:nvSpPr>
        <p:spPr>
          <a:xfrm>
            <a:off x="838200" y="1825625"/>
            <a:ext cx="10515600" cy="4351338"/>
          </a:xfrm>
        </p:spPr>
        <p:txBody>
          <a:bodyPr/>
          <a:lstStyle>
            <a:lvl1pPr>
              <a:defRPr>
                <a:latin typeface="+mj-lt"/>
              </a:defRPr>
            </a:lvl1pPr>
            <a:lvl2pPr marL="685800" indent="-228600">
              <a:buSzPct val="80000"/>
              <a:buFont typeface="Calibri Light" panose="020F0302020204030204" pitchFamily="34" charset="0"/>
              <a:buChar char="-"/>
              <a:defRPr>
                <a:latin typeface="+mj-lt"/>
              </a:defRPr>
            </a:lvl2pPr>
            <a:lvl3pPr>
              <a:defRPr>
                <a:latin typeface="+mj-lt"/>
              </a:defRPr>
            </a:lvl3pPr>
            <a:lvl4pPr>
              <a:defRPr>
                <a:latin typeface="+mj-lt"/>
              </a:defRPr>
            </a:lvl4pPr>
            <a:lvl5pPr>
              <a:defRPr>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7" name="Rectangle 6">
            <a:extLst>
              <a:ext uri="{FF2B5EF4-FFF2-40B4-BE49-F238E27FC236}">
                <a16:creationId xmlns:a16="http://schemas.microsoft.com/office/drawing/2014/main" id="{08706362-5153-4364-83C0-9D0D2E5A62F7}"/>
              </a:ext>
            </a:extLst>
          </p:cNvPr>
          <p:cNvSpPr/>
          <p:nvPr userDrawn="1"/>
        </p:nvSpPr>
        <p:spPr>
          <a:xfrm>
            <a:off x="0" y="0"/>
            <a:ext cx="12192000" cy="207963"/>
          </a:xfrm>
          <a:prstGeom prst="rect">
            <a:avLst/>
          </a:prstGeom>
          <a:solidFill>
            <a:srgbClr val="B21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Rectangle 7">
            <a:extLst>
              <a:ext uri="{FF2B5EF4-FFF2-40B4-BE49-F238E27FC236}">
                <a16:creationId xmlns:a16="http://schemas.microsoft.com/office/drawing/2014/main" id="{4418152C-D725-41E0-B21A-24B596DE1225}"/>
              </a:ext>
            </a:extLst>
          </p:cNvPr>
          <p:cNvSpPr/>
          <p:nvPr userDrawn="1"/>
        </p:nvSpPr>
        <p:spPr>
          <a:xfrm flipV="1">
            <a:off x="620693" y="1825622"/>
            <a:ext cx="123710" cy="623952"/>
          </a:xfrm>
          <a:prstGeom prst="rect">
            <a:avLst/>
          </a:prstGeom>
          <a:solidFill>
            <a:srgbClr val="B21963"/>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9" name="Rectangle 8">
            <a:extLst>
              <a:ext uri="{FF2B5EF4-FFF2-40B4-BE49-F238E27FC236}">
                <a16:creationId xmlns:a16="http://schemas.microsoft.com/office/drawing/2014/main" id="{CCF92DDE-216D-4972-BFF9-0994AACBAFCF}"/>
              </a:ext>
            </a:extLst>
          </p:cNvPr>
          <p:cNvSpPr/>
          <p:nvPr userDrawn="1"/>
        </p:nvSpPr>
        <p:spPr>
          <a:xfrm flipV="1">
            <a:off x="621547" y="3055345"/>
            <a:ext cx="123710" cy="623950"/>
          </a:xfrm>
          <a:prstGeom prst="rect">
            <a:avLst/>
          </a:prstGeom>
          <a:solidFill>
            <a:srgbClr val="00A1AA"/>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0" name="Rectangle 9">
            <a:extLst>
              <a:ext uri="{FF2B5EF4-FFF2-40B4-BE49-F238E27FC236}">
                <a16:creationId xmlns:a16="http://schemas.microsoft.com/office/drawing/2014/main" id="{B944A7B9-2001-4263-A8E1-AF37F1D45AE6}"/>
              </a:ext>
            </a:extLst>
          </p:cNvPr>
          <p:cNvSpPr/>
          <p:nvPr userDrawn="1"/>
        </p:nvSpPr>
        <p:spPr>
          <a:xfrm flipV="1">
            <a:off x="621547" y="2449571"/>
            <a:ext cx="123710" cy="605774"/>
          </a:xfrm>
          <a:prstGeom prst="rect">
            <a:avLst/>
          </a:prstGeom>
          <a:solidFill>
            <a:srgbClr val="503C46"/>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1" name="Rectangle 10">
            <a:extLst>
              <a:ext uri="{FF2B5EF4-FFF2-40B4-BE49-F238E27FC236}">
                <a16:creationId xmlns:a16="http://schemas.microsoft.com/office/drawing/2014/main" id="{BAC6ABB1-ACA3-49DE-B9C8-F4753FC0A508}"/>
              </a:ext>
            </a:extLst>
          </p:cNvPr>
          <p:cNvSpPr/>
          <p:nvPr userDrawn="1"/>
        </p:nvSpPr>
        <p:spPr>
          <a:xfrm flipV="1">
            <a:off x="621547" y="3679291"/>
            <a:ext cx="123710" cy="605773"/>
          </a:xfrm>
          <a:prstGeom prst="rect">
            <a:avLst/>
          </a:prstGeom>
          <a:solidFill>
            <a:srgbClr val="487A7B"/>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2" name="Rectangle 11">
            <a:extLst>
              <a:ext uri="{FF2B5EF4-FFF2-40B4-BE49-F238E27FC236}">
                <a16:creationId xmlns:a16="http://schemas.microsoft.com/office/drawing/2014/main" id="{0B720F2A-24F1-4F53-9455-846F08C4FDC3}"/>
              </a:ext>
            </a:extLst>
          </p:cNvPr>
          <p:cNvSpPr/>
          <p:nvPr userDrawn="1"/>
        </p:nvSpPr>
        <p:spPr>
          <a:xfrm flipV="1">
            <a:off x="620693" y="4285063"/>
            <a:ext cx="123710" cy="605770"/>
          </a:xfrm>
          <a:prstGeom prst="rect">
            <a:avLst/>
          </a:prstGeom>
          <a:solidFill>
            <a:srgbClr val="F87849"/>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3" name="Rectangle 12">
            <a:extLst>
              <a:ext uri="{FF2B5EF4-FFF2-40B4-BE49-F238E27FC236}">
                <a16:creationId xmlns:a16="http://schemas.microsoft.com/office/drawing/2014/main" id="{15FB7DF5-6725-4002-82FA-33FBE9A637B8}"/>
              </a:ext>
            </a:extLst>
          </p:cNvPr>
          <p:cNvSpPr/>
          <p:nvPr userDrawn="1"/>
        </p:nvSpPr>
        <p:spPr>
          <a:xfrm flipV="1">
            <a:off x="620693" y="4890831"/>
            <a:ext cx="123710" cy="605768"/>
          </a:xfrm>
          <a:prstGeom prst="rect">
            <a:avLst/>
          </a:prstGeom>
          <a:solidFill>
            <a:srgbClr val="F1BF41"/>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4" name="Rectangle 13">
            <a:extLst>
              <a:ext uri="{FF2B5EF4-FFF2-40B4-BE49-F238E27FC236}">
                <a16:creationId xmlns:a16="http://schemas.microsoft.com/office/drawing/2014/main" id="{B823ECA4-5BA0-4B16-91AB-B44BD2EC849D}"/>
              </a:ext>
            </a:extLst>
          </p:cNvPr>
          <p:cNvSpPr/>
          <p:nvPr userDrawn="1"/>
        </p:nvSpPr>
        <p:spPr>
          <a:xfrm flipV="1">
            <a:off x="623008" y="5496599"/>
            <a:ext cx="121395" cy="605767"/>
          </a:xfrm>
          <a:prstGeom prst="rect">
            <a:avLst/>
          </a:prstGeom>
          <a:solidFill>
            <a:srgbClr val="B52D33"/>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CA" dirty="0"/>
          </a:p>
        </p:txBody>
      </p:sp>
      <p:sp>
        <p:nvSpPr>
          <p:cNvPr id="17" name="Slide Number Placeholder 5">
            <a:extLst>
              <a:ext uri="{FF2B5EF4-FFF2-40B4-BE49-F238E27FC236}">
                <a16:creationId xmlns:a16="http://schemas.microsoft.com/office/drawing/2014/main" id="{8665A983-2F5A-4C6E-A3C9-6695C3EE2216}"/>
              </a:ext>
            </a:extLst>
          </p:cNvPr>
          <p:cNvSpPr>
            <a:spLocks noGrp="1"/>
          </p:cNvSpPr>
          <p:nvPr>
            <p:ph type="sldNum" sz="quarter" idx="12"/>
          </p:nvPr>
        </p:nvSpPr>
        <p:spPr>
          <a:xfrm>
            <a:off x="6606746" y="6369050"/>
            <a:ext cx="4061251" cy="365125"/>
          </a:xfrm>
        </p:spPr>
        <p:txBody>
          <a:bodyPr/>
          <a:lstStyle>
            <a:lvl1pPr>
              <a:defRPr>
                <a:solidFill>
                  <a:srgbClr val="503C46"/>
                </a:solidFill>
                <a:latin typeface="Franklin Gothic Heavy" panose="020B0903020102020204" pitchFamily="34" charset="0"/>
              </a:defRPr>
            </a:lvl1pPr>
          </a:lstStyle>
          <a:p>
            <a:r>
              <a:rPr lang="en-CA" dirty="0"/>
              <a:t>CUPE 622 PRESENTATION TO MAPLE RIDGE COUNCIL</a:t>
            </a:r>
          </a:p>
        </p:txBody>
      </p:sp>
      <p:sp>
        <p:nvSpPr>
          <p:cNvPr id="19" name="Rectangle 18">
            <a:extLst>
              <a:ext uri="{FF2B5EF4-FFF2-40B4-BE49-F238E27FC236}">
                <a16:creationId xmlns:a16="http://schemas.microsoft.com/office/drawing/2014/main" id="{122A7D79-6DB6-4185-AD30-9D6C16AAF91D}"/>
              </a:ext>
            </a:extLst>
          </p:cNvPr>
          <p:cNvSpPr/>
          <p:nvPr userDrawn="1"/>
        </p:nvSpPr>
        <p:spPr>
          <a:xfrm>
            <a:off x="10668000" y="6343649"/>
            <a:ext cx="1524000" cy="390526"/>
          </a:xfrm>
          <a:prstGeom prst="rect">
            <a:avLst/>
          </a:prstGeom>
          <a:solidFill>
            <a:srgbClr val="00A1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a:extLst>
              <a:ext uri="{FF2B5EF4-FFF2-40B4-BE49-F238E27FC236}">
                <a16:creationId xmlns:a16="http://schemas.microsoft.com/office/drawing/2014/main" id="{1642C590-29CA-4C84-BCF1-47E01DE428DE}"/>
              </a:ext>
            </a:extLst>
          </p:cNvPr>
          <p:cNvSpPr/>
          <p:nvPr userDrawn="1"/>
        </p:nvSpPr>
        <p:spPr>
          <a:xfrm>
            <a:off x="6606746" y="6343649"/>
            <a:ext cx="5585254" cy="390526"/>
          </a:xfrm>
          <a:prstGeom prst="rect">
            <a:avLst/>
          </a:prstGeom>
          <a:noFill/>
          <a:ln>
            <a:solidFill>
              <a:srgbClr val="00A1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Slide Number Placeholder 5">
            <a:extLst>
              <a:ext uri="{FF2B5EF4-FFF2-40B4-BE49-F238E27FC236}">
                <a16:creationId xmlns:a16="http://schemas.microsoft.com/office/drawing/2014/main" id="{FCD41BB6-0B5E-4D70-AC72-31E53BA6772A}"/>
              </a:ext>
            </a:extLst>
          </p:cNvPr>
          <p:cNvSpPr txBox="1">
            <a:spLocks/>
          </p:cNvSpPr>
          <p:nvPr userDrawn="1"/>
        </p:nvSpPr>
        <p:spPr>
          <a:xfrm>
            <a:off x="10667999" y="6369105"/>
            <a:ext cx="91440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503C46"/>
                </a:solidFill>
                <a:latin typeface="Franklin Gothic Heavy" panose="020B09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CA" dirty="0">
                <a:solidFill>
                  <a:schemeClr val="bg1"/>
                </a:solidFill>
              </a:rPr>
              <a:t>MAY 2019</a:t>
            </a:r>
          </a:p>
        </p:txBody>
      </p:sp>
    </p:spTree>
    <p:extLst>
      <p:ext uri="{BB962C8B-B14F-4D97-AF65-F5344CB8AC3E}">
        <p14:creationId xmlns:p14="http://schemas.microsoft.com/office/powerpoint/2010/main" val="3294433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1BE1F-CEAC-4890-83CF-BA04C0A711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68AC9121-ABAF-4AB6-B1C7-9EF6980836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625EE43-BB6F-4E29-80BA-696C62F76BD7}"/>
              </a:ext>
            </a:extLst>
          </p:cNvPr>
          <p:cNvSpPr>
            <a:spLocks noGrp="1"/>
          </p:cNvSpPr>
          <p:nvPr>
            <p:ph type="dt" sz="half" idx="10"/>
          </p:nvPr>
        </p:nvSpPr>
        <p:spPr/>
        <p:txBody>
          <a:bodyPr/>
          <a:lstStyle/>
          <a:p>
            <a:endParaRPr lang="en-CA" dirty="0"/>
          </a:p>
        </p:txBody>
      </p:sp>
      <p:sp>
        <p:nvSpPr>
          <p:cNvPr id="5" name="Footer Placeholder 4">
            <a:extLst>
              <a:ext uri="{FF2B5EF4-FFF2-40B4-BE49-F238E27FC236}">
                <a16:creationId xmlns:a16="http://schemas.microsoft.com/office/drawing/2014/main" id="{C812581F-6501-44DC-B66F-25E0345B3CEA}"/>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79DDCFE8-BF64-491C-9D4E-2BB737705389}"/>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1744658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CF445-B55C-4E3C-AA85-C3B7ED6FD15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959E767-A3AC-44F2-BBFB-AC228D6704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944176E-4496-4B46-9B5D-4244FA5FE02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522A49F-FAC1-412C-AE6F-B6DE4CD73D28}"/>
              </a:ext>
            </a:extLst>
          </p:cNvPr>
          <p:cNvSpPr>
            <a:spLocks noGrp="1"/>
          </p:cNvSpPr>
          <p:nvPr>
            <p:ph type="dt" sz="half" idx="10"/>
          </p:nvPr>
        </p:nvSpPr>
        <p:spPr/>
        <p:txBody>
          <a:bodyPr/>
          <a:lstStyle/>
          <a:p>
            <a:endParaRPr lang="en-CA" dirty="0"/>
          </a:p>
        </p:txBody>
      </p:sp>
      <p:sp>
        <p:nvSpPr>
          <p:cNvPr id="6" name="Footer Placeholder 5">
            <a:extLst>
              <a:ext uri="{FF2B5EF4-FFF2-40B4-BE49-F238E27FC236}">
                <a16:creationId xmlns:a16="http://schemas.microsoft.com/office/drawing/2014/main" id="{8D8B14C2-A1AB-4829-A444-9C3E7B529127}"/>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7CC1EAD0-CF2B-4958-84AC-89B8F230610F}"/>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1162272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09574-D5AC-406A-B3A7-74697562376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4BFD941-CFD6-4738-8DF8-BF74B0EC8B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37B20B5-2EC0-4D95-A3C1-A154F890734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47A9BD1-D379-4CA8-8324-C86DC21379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92BF24D-4D41-42D9-9633-5D6A5BE6B0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C8102A9A-3D84-4C4C-AEE6-497936583555}"/>
              </a:ext>
            </a:extLst>
          </p:cNvPr>
          <p:cNvSpPr>
            <a:spLocks noGrp="1"/>
          </p:cNvSpPr>
          <p:nvPr>
            <p:ph type="dt" sz="half" idx="10"/>
          </p:nvPr>
        </p:nvSpPr>
        <p:spPr/>
        <p:txBody>
          <a:bodyPr/>
          <a:lstStyle/>
          <a:p>
            <a:endParaRPr lang="en-CA" dirty="0"/>
          </a:p>
        </p:txBody>
      </p:sp>
      <p:sp>
        <p:nvSpPr>
          <p:cNvPr id="8" name="Footer Placeholder 7">
            <a:extLst>
              <a:ext uri="{FF2B5EF4-FFF2-40B4-BE49-F238E27FC236}">
                <a16:creationId xmlns:a16="http://schemas.microsoft.com/office/drawing/2014/main" id="{5AB2FE96-2C84-4CE8-BE68-93DEE202A2BB}"/>
              </a:ext>
            </a:extLst>
          </p:cNvPr>
          <p:cNvSpPr>
            <a:spLocks noGrp="1"/>
          </p:cNvSpPr>
          <p:nvPr>
            <p:ph type="ftr" sz="quarter" idx="11"/>
          </p:nvPr>
        </p:nvSpPr>
        <p:spPr/>
        <p:txBody>
          <a:bodyPr/>
          <a:lstStyle/>
          <a:p>
            <a:endParaRPr lang="en-CA" dirty="0"/>
          </a:p>
        </p:txBody>
      </p:sp>
      <p:sp>
        <p:nvSpPr>
          <p:cNvPr id="9" name="Slide Number Placeholder 8">
            <a:extLst>
              <a:ext uri="{FF2B5EF4-FFF2-40B4-BE49-F238E27FC236}">
                <a16:creationId xmlns:a16="http://schemas.microsoft.com/office/drawing/2014/main" id="{B8EE3ACC-6DF3-4CE4-8940-164CBF22C33B}"/>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1552644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D3C1E-718F-4908-8E95-DCFBA88FB8C6}"/>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A919622-F018-4FA6-8882-9D755BFEEE0A}"/>
              </a:ext>
            </a:extLst>
          </p:cNvPr>
          <p:cNvSpPr>
            <a:spLocks noGrp="1"/>
          </p:cNvSpPr>
          <p:nvPr>
            <p:ph type="dt" sz="half" idx="10"/>
          </p:nvPr>
        </p:nvSpPr>
        <p:spPr/>
        <p:txBody>
          <a:bodyPr/>
          <a:lstStyle/>
          <a:p>
            <a:endParaRPr lang="en-CA" dirty="0"/>
          </a:p>
        </p:txBody>
      </p:sp>
      <p:sp>
        <p:nvSpPr>
          <p:cNvPr id="4" name="Footer Placeholder 3">
            <a:extLst>
              <a:ext uri="{FF2B5EF4-FFF2-40B4-BE49-F238E27FC236}">
                <a16:creationId xmlns:a16="http://schemas.microsoft.com/office/drawing/2014/main" id="{F58F1748-DF78-4288-A315-5A9D043DDE67}"/>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877D105F-B523-4B01-80E1-FDBA4F551B27}"/>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1502767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2AE310-24DB-436B-98BB-781B370F766E}"/>
              </a:ext>
            </a:extLst>
          </p:cNvPr>
          <p:cNvSpPr>
            <a:spLocks noGrp="1"/>
          </p:cNvSpPr>
          <p:nvPr>
            <p:ph type="dt" sz="half" idx="10"/>
          </p:nvPr>
        </p:nvSpPr>
        <p:spPr/>
        <p:txBody>
          <a:bodyPr/>
          <a:lstStyle/>
          <a:p>
            <a:endParaRPr lang="en-CA" dirty="0"/>
          </a:p>
        </p:txBody>
      </p:sp>
      <p:sp>
        <p:nvSpPr>
          <p:cNvPr id="3" name="Footer Placeholder 2">
            <a:extLst>
              <a:ext uri="{FF2B5EF4-FFF2-40B4-BE49-F238E27FC236}">
                <a16:creationId xmlns:a16="http://schemas.microsoft.com/office/drawing/2014/main" id="{5E5C79D6-12DA-46F1-9240-D2171B29F9F4}"/>
              </a:ext>
            </a:extLst>
          </p:cNvPr>
          <p:cNvSpPr>
            <a:spLocks noGrp="1"/>
          </p:cNvSpPr>
          <p:nvPr>
            <p:ph type="ftr" sz="quarter" idx="11"/>
          </p:nvPr>
        </p:nvSpPr>
        <p:spPr/>
        <p:txBody>
          <a:bodyPr/>
          <a:lstStyle/>
          <a:p>
            <a:endParaRPr lang="en-CA" dirty="0"/>
          </a:p>
        </p:txBody>
      </p:sp>
      <p:sp>
        <p:nvSpPr>
          <p:cNvPr id="4" name="Slide Number Placeholder 3">
            <a:extLst>
              <a:ext uri="{FF2B5EF4-FFF2-40B4-BE49-F238E27FC236}">
                <a16:creationId xmlns:a16="http://schemas.microsoft.com/office/drawing/2014/main" id="{42C99EBA-D350-42BE-9A1B-E0F97D399552}"/>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3049628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2410A-E16B-4492-A598-ABF505549B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7B86904-6887-4A9E-B14E-94EB124231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54F6C3F-0221-4371-A236-9CC49E63CE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61900D-9B15-4235-945A-4A9AF07F353D}"/>
              </a:ext>
            </a:extLst>
          </p:cNvPr>
          <p:cNvSpPr>
            <a:spLocks noGrp="1"/>
          </p:cNvSpPr>
          <p:nvPr>
            <p:ph type="dt" sz="half" idx="10"/>
          </p:nvPr>
        </p:nvSpPr>
        <p:spPr/>
        <p:txBody>
          <a:bodyPr/>
          <a:lstStyle/>
          <a:p>
            <a:endParaRPr lang="en-CA" dirty="0"/>
          </a:p>
        </p:txBody>
      </p:sp>
      <p:sp>
        <p:nvSpPr>
          <p:cNvPr id="6" name="Footer Placeholder 5">
            <a:extLst>
              <a:ext uri="{FF2B5EF4-FFF2-40B4-BE49-F238E27FC236}">
                <a16:creationId xmlns:a16="http://schemas.microsoft.com/office/drawing/2014/main" id="{9FC6330D-5601-447B-9F2B-BB5B2F57ACF4}"/>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C6CE224D-BDBB-4807-ADCA-F9B513A8F42A}"/>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2603666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10DF-DC0F-4C93-9401-C8DD856890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1D80975-27D8-4966-B3A6-7A84EA6C3A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8B821FA6-2B05-421F-880D-49286628B2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06B80B-90AA-4E23-8E0A-6F5D0D81E8D9}"/>
              </a:ext>
            </a:extLst>
          </p:cNvPr>
          <p:cNvSpPr>
            <a:spLocks noGrp="1"/>
          </p:cNvSpPr>
          <p:nvPr>
            <p:ph type="dt" sz="half" idx="10"/>
          </p:nvPr>
        </p:nvSpPr>
        <p:spPr/>
        <p:txBody>
          <a:bodyPr/>
          <a:lstStyle/>
          <a:p>
            <a:endParaRPr lang="en-CA" dirty="0"/>
          </a:p>
        </p:txBody>
      </p:sp>
      <p:sp>
        <p:nvSpPr>
          <p:cNvPr id="6" name="Footer Placeholder 5">
            <a:extLst>
              <a:ext uri="{FF2B5EF4-FFF2-40B4-BE49-F238E27FC236}">
                <a16:creationId xmlns:a16="http://schemas.microsoft.com/office/drawing/2014/main" id="{DCD0DD4F-6F15-405A-9D06-0073738E8FEF}"/>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C338B3AF-4581-44C9-85DE-48703AA59941}"/>
              </a:ext>
            </a:extLst>
          </p:cNvPr>
          <p:cNvSpPr>
            <a:spLocks noGrp="1"/>
          </p:cNvSpPr>
          <p:nvPr>
            <p:ph type="sldNum" sz="quarter" idx="12"/>
          </p:nvPr>
        </p:nvSpPr>
        <p:spPr/>
        <p:txBody>
          <a:bodyPr/>
          <a:lstStyle/>
          <a:p>
            <a:fld id="{57235553-CA9F-471F-86D9-8754937EEBC4}" type="slidenum">
              <a:rPr lang="en-CA" smtClean="0"/>
              <a:t>‹#›</a:t>
            </a:fld>
            <a:endParaRPr lang="en-CA" dirty="0"/>
          </a:p>
        </p:txBody>
      </p:sp>
    </p:spTree>
    <p:extLst>
      <p:ext uri="{BB962C8B-B14F-4D97-AF65-F5344CB8AC3E}">
        <p14:creationId xmlns:p14="http://schemas.microsoft.com/office/powerpoint/2010/main" val="93347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BBD0BC-79E9-4F06-8F46-669939029C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4E8FA88-C067-49F3-8286-4BAA1AC680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CFA0955-14EF-4648-8E02-0BCF1BEAB0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dirty="0"/>
          </a:p>
        </p:txBody>
      </p:sp>
      <p:sp>
        <p:nvSpPr>
          <p:cNvPr id="5" name="Footer Placeholder 4">
            <a:extLst>
              <a:ext uri="{FF2B5EF4-FFF2-40B4-BE49-F238E27FC236}">
                <a16:creationId xmlns:a16="http://schemas.microsoft.com/office/drawing/2014/main" id="{A4A52DBF-AEBB-4355-A623-9D9B0D86EC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a:extLst>
              <a:ext uri="{FF2B5EF4-FFF2-40B4-BE49-F238E27FC236}">
                <a16:creationId xmlns:a16="http://schemas.microsoft.com/office/drawing/2014/main" id="{375E8B7B-136D-496F-8B73-7B6EF06908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35553-CA9F-471F-86D9-8754937EEBC4}" type="slidenum">
              <a:rPr lang="en-CA" smtClean="0"/>
              <a:t>‹#›</a:t>
            </a:fld>
            <a:endParaRPr lang="en-CA" dirty="0"/>
          </a:p>
        </p:txBody>
      </p:sp>
    </p:spTree>
    <p:extLst>
      <p:ext uri="{BB962C8B-B14F-4D97-AF65-F5344CB8AC3E}">
        <p14:creationId xmlns:p14="http://schemas.microsoft.com/office/powerpoint/2010/main" val="461961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79D12-9666-4061-975B-74C06EC43674}"/>
              </a:ext>
            </a:extLst>
          </p:cNvPr>
          <p:cNvSpPr>
            <a:spLocks noGrp="1"/>
          </p:cNvSpPr>
          <p:nvPr>
            <p:ph type="ctrTitle"/>
          </p:nvPr>
        </p:nvSpPr>
        <p:spPr>
          <a:xfrm>
            <a:off x="1524000" y="1456769"/>
            <a:ext cx="8963891" cy="2364646"/>
          </a:xfrm>
        </p:spPr>
        <p:txBody>
          <a:bodyPr>
            <a:normAutofit/>
          </a:bodyPr>
          <a:lstStyle/>
          <a:p>
            <a:pPr algn="l"/>
            <a:r>
              <a:rPr lang="en-CA" sz="5000" b="1" dirty="0"/>
              <a:t>CUPE Local 3550 Bill 32 Overview</a:t>
            </a:r>
            <a:br>
              <a:rPr lang="en-CA" dirty="0"/>
            </a:br>
            <a:endParaRPr lang="en-CA" sz="3200" dirty="0"/>
          </a:p>
        </p:txBody>
      </p:sp>
      <p:sp>
        <p:nvSpPr>
          <p:cNvPr id="3" name="Subtitle 2">
            <a:extLst>
              <a:ext uri="{FF2B5EF4-FFF2-40B4-BE49-F238E27FC236}">
                <a16:creationId xmlns:a16="http://schemas.microsoft.com/office/drawing/2014/main" id="{6D8F6886-D2D1-4D1F-AC98-149C788E20C7}"/>
              </a:ext>
            </a:extLst>
          </p:cNvPr>
          <p:cNvSpPr>
            <a:spLocks noGrp="1"/>
          </p:cNvSpPr>
          <p:nvPr>
            <p:ph type="subTitle" idx="1"/>
          </p:nvPr>
        </p:nvSpPr>
        <p:spPr>
          <a:xfrm>
            <a:off x="1595716" y="4271716"/>
            <a:ext cx="9144000" cy="986083"/>
          </a:xfrm>
        </p:spPr>
        <p:txBody>
          <a:bodyPr/>
          <a:lstStyle/>
          <a:p>
            <a:pPr algn="l"/>
            <a:r>
              <a:rPr lang="en-CA" dirty="0">
                <a:solidFill>
                  <a:srgbClr val="1C98C9"/>
                </a:solidFill>
              </a:rPr>
              <a:t>Canadian Union of Public Employees Local 3550</a:t>
            </a:r>
          </a:p>
          <a:p>
            <a:pPr algn="l"/>
            <a:r>
              <a:rPr lang="en-CA" sz="2200" dirty="0">
                <a:solidFill>
                  <a:srgbClr val="1C98C9"/>
                </a:solidFill>
              </a:rPr>
              <a:t>Edmonton Public Schools Support Staff </a:t>
            </a:r>
          </a:p>
        </p:txBody>
      </p:sp>
      <p:cxnSp>
        <p:nvCxnSpPr>
          <p:cNvPr id="8" name="Straight Connector 7">
            <a:extLst>
              <a:ext uri="{FF2B5EF4-FFF2-40B4-BE49-F238E27FC236}">
                <a16:creationId xmlns:a16="http://schemas.microsoft.com/office/drawing/2014/main" id="{BD7C2E9D-CA2D-4C75-A840-068AA584406F}"/>
              </a:ext>
            </a:extLst>
          </p:cNvPr>
          <p:cNvCxnSpPr>
            <a:cxnSpLocks/>
          </p:cNvCxnSpPr>
          <p:nvPr/>
        </p:nvCxnSpPr>
        <p:spPr>
          <a:xfrm>
            <a:off x="1524000" y="4045806"/>
            <a:ext cx="8963891" cy="0"/>
          </a:xfrm>
          <a:prstGeom prst="line">
            <a:avLst/>
          </a:prstGeom>
          <a:ln w="12700">
            <a:solidFill>
              <a:srgbClr val="1C98C9"/>
            </a:solidFill>
            <a:prstDash val="sysDash"/>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8ACB1F6-822E-994A-A40A-AF770A022E50}"/>
              </a:ext>
            </a:extLst>
          </p:cNvPr>
          <p:cNvSpPr txBox="1"/>
          <p:nvPr/>
        </p:nvSpPr>
        <p:spPr>
          <a:xfrm>
            <a:off x="919792" y="5653453"/>
            <a:ext cx="4144185" cy="923330"/>
          </a:xfrm>
          <a:prstGeom prst="rect">
            <a:avLst/>
          </a:prstGeom>
          <a:noFill/>
        </p:spPr>
        <p:txBody>
          <a:bodyPr wrap="square" rtlCol="0">
            <a:spAutoFit/>
          </a:bodyPr>
          <a:lstStyle/>
          <a:p>
            <a:r>
              <a:rPr lang="en-CA" b="1" i="1" dirty="0">
                <a:solidFill>
                  <a:srgbClr val="B21963"/>
                </a:solidFill>
              </a:rPr>
              <a:t>Presentation by Jorge Illanes</a:t>
            </a:r>
          </a:p>
          <a:p>
            <a:r>
              <a:rPr lang="en-CA" b="1" i="1" dirty="0">
                <a:solidFill>
                  <a:srgbClr val="B21963"/>
                </a:solidFill>
              </a:rPr>
              <a:t>President, CUPE 3550</a:t>
            </a:r>
          </a:p>
          <a:p>
            <a:r>
              <a:rPr lang="en-CA" b="1" i="1" dirty="0">
                <a:solidFill>
                  <a:srgbClr val="1C98C9"/>
                </a:solidFill>
              </a:rPr>
              <a:t>May 2022</a:t>
            </a:r>
            <a:endParaRPr lang="en-US" b="1" i="1" dirty="0">
              <a:solidFill>
                <a:srgbClr val="1C98C9"/>
              </a:solidFill>
            </a:endParaRPr>
          </a:p>
        </p:txBody>
      </p:sp>
      <p:pic>
        <p:nvPicPr>
          <p:cNvPr id="5" name="Picture 4" descr="Icon&#10;&#10;Description automatically generated with low confidence">
            <a:extLst>
              <a:ext uri="{FF2B5EF4-FFF2-40B4-BE49-F238E27FC236}">
                <a16:creationId xmlns:a16="http://schemas.microsoft.com/office/drawing/2014/main" id="{A5FF65F8-FE62-46B9-8385-E1A03D355E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20290" y="6115118"/>
            <a:ext cx="351918" cy="193210"/>
          </a:xfrm>
          <a:prstGeom prst="rect">
            <a:avLst/>
          </a:prstGeom>
        </p:spPr>
      </p:pic>
    </p:spTree>
    <p:extLst>
      <p:ext uri="{BB962C8B-B14F-4D97-AF65-F5344CB8AC3E}">
        <p14:creationId xmlns:p14="http://schemas.microsoft.com/office/powerpoint/2010/main" val="8305901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it-IT" dirty="0">
                <a:solidFill>
                  <a:srgbClr val="F1BF41"/>
                </a:solidFill>
              </a:rPr>
              <a:t>Making the determination</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marR="0" lvl="0" indent="-324000">
              <a:spcBef>
                <a:spcPts val="0"/>
              </a:spcBef>
              <a:spcAft>
                <a:spcPts val="0"/>
              </a:spcAft>
              <a:buFont typeface="Symbol" panose="05050102010706020507" pitchFamily="18" charset="2"/>
              <a:buChar char=""/>
            </a:pPr>
            <a:r>
              <a:rPr lang="en-CA" dirty="0">
                <a:effectLst/>
                <a:latin typeface="+mn-lt"/>
                <a:ea typeface="Calibri" panose="020F0502020204030204" pitchFamily="34" charset="0"/>
                <a:cs typeface="Times New Roman" panose="02020603050405020304" pitchFamily="18" charset="0"/>
              </a:rPr>
              <a:t>Based on our review, all of the money that we spend directly benefits our Local’s members.</a:t>
            </a:r>
          </a:p>
          <a:p>
            <a:pPr marL="324000" marR="0" lvl="0" indent="-324000">
              <a:spcBef>
                <a:spcPts val="0"/>
              </a:spcBef>
              <a:spcAft>
                <a:spcPts val="0"/>
              </a:spcAft>
              <a:buFont typeface="Symbol" panose="05050102010706020507" pitchFamily="18" charset="2"/>
              <a:buChar char=""/>
            </a:pPr>
            <a:endParaRPr lang="en-CA" dirty="0">
              <a:effectLst/>
              <a:latin typeface="+mn-lt"/>
              <a:ea typeface="Calibri" panose="020F0502020204030204" pitchFamily="34" charset="0"/>
              <a:cs typeface="Times New Roman" panose="02020603050405020304" pitchFamily="18" charset="0"/>
            </a:endParaRPr>
          </a:p>
          <a:p>
            <a:pPr marL="324000" marR="0" lvl="0" indent="-324000">
              <a:spcBef>
                <a:spcPts val="0"/>
              </a:spcBef>
              <a:spcAft>
                <a:spcPts val="0"/>
              </a:spcAft>
              <a:buFont typeface="Symbol" panose="05050102010706020507" pitchFamily="18" charset="2"/>
              <a:buChar char=""/>
            </a:pPr>
            <a:r>
              <a:rPr lang="en-CA" dirty="0">
                <a:effectLst/>
                <a:latin typeface="+mn-lt"/>
                <a:ea typeface="Calibri" panose="020F0502020204030204" pitchFamily="34" charset="0"/>
                <a:cs typeface="Times New Roman" panose="02020603050405020304" pitchFamily="18" charset="0"/>
              </a:rPr>
              <a:t>We have determined that our dues are used for 100% “core” activities.</a:t>
            </a:r>
          </a:p>
          <a:p>
            <a:pPr marL="324000" marR="0" lvl="0" indent="-324000">
              <a:spcBef>
                <a:spcPts val="0"/>
              </a:spcBef>
              <a:spcAft>
                <a:spcPts val="0"/>
              </a:spcAft>
              <a:buFont typeface="Symbol" panose="05050102010706020507" pitchFamily="18" charset="2"/>
              <a:buChar char=""/>
            </a:pPr>
            <a:endParaRPr lang="en-CA" dirty="0">
              <a:effectLst/>
              <a:latin typeface="+mn-lt"/>
              <a:ea typeface="Calibri" panose="020F0502020204030204" pitchFamily="34" charset="0"/>
              <a:cs typeface="Times New Roman" panose="02020603050405020304" pitchFamily="18" charset="0"/>
            </a:endParaRPr>
          </a:p>
          <a:p>
            <a:pPr marL="324000" marR="0" lvl="0" indent="-324000">
              <a:spcBef>
                <a:spcPts val="0"/>
              </a:spcBef>
              <a:spcAft>
                <a:spcPts val="0"/>
              </a:spcAft>
              <a:buFont typeface="Symbol" panose="05050102010706020507" pitchFamily="18" charset="2"/>
              <a:buChar char=""/>
            </a:pPr>
            <a:r>
              <a:rPr lang="en-CA" dirty="0">
                <a:effectLst/>
                <a:latin typeface="+mn-lt"/>
                <a:ea typeface="Calibri" panose="020F0502020204030204" pitchFamily="34" charset="0"/>
                <a:cs typeface="Times New Roman" panose="02020603050405020304" pitchFamily="18" charset="0"/>
              </a:rPr>
              <a:t>Because of this we do not need to ask our members to make an election regarding dues.</a:t>
            </a:r>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99539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en-CA" dirty="0">
                <a:solidFill>
                  <a:srgbClr val="F1BF41"/>
                </a:solidFill>
              </a:rPr>
              <a:t>What if we made a mistake?</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indent="-324000"/>
            <a:r>
              <a:rPr lang="en-CA" dirty="0">
                <a:latin typeface="+mn-lt"/>
              </a:rPr>
              <a:t>If we have made a mistake – a member can choose to challenge the use of their dues towards one or more of our budget items at the labour board.</a:t>
            </a:r>
          </a:p>
          <a:p>
            <a:pPr marL="324000" indent="-324000"/>
            <a:endParaRPr lang="en-CA" dirty="0">
              <a:latin typeface="+mn-lt"/>
            </a:endParaRPr>
          </a:p>
          <a:p>
            <a:pPr marL="324000" indent="-324000"/>
            <a:r>
              <a:rPr lang="en-CA" dirty="0">
                <a:latin typeface="+mn-lt"/>
              </a:rPr>
              <a:t>If the challenge is successful we will likely have to change the categorization of that line item and then go back to the membership and go through the opt-in process.</a:t>
            </a:r>
          </a:p>
          <a:p>
            <a:pPr marL="0" lvl="0" indent="-457200">
              <a:buNone/>
            </a:pPr>
            <a:endParaRPr lang="en-CA" dirty="0">
              <a:latin typeface="+mn-lt"/>
            </a:endParaRPr>
          </a:p>
          <a:p>
            <a:pPr marL="0" lvl="0" indent="-457200">
              <a:buNone/>
            </a:pPr>
            <a:endParaRPr lang="en-CA" dirty="0">
              <a:latin typeface="+mn-lt"/>
            </a:endParaRPr>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03956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indent="-324000"/>
            <a:r>
              <a:rPr lang="en-CA" dirty="0">
                <a:latin typeface="+mn-lt"/>
              </a:rPr>
              <a:t>For example – if the labour board decided to rule that, despite our Locals’ deliberations, a charitable donation does not form a “core” activity of the union, the first step an arbitrator would take will be to ascertain if we thought critically about the donation.  If we have done our work, we will be asked to make the change going forward.  </a:t>
            </a:r>
          </a:p>
          <a:p>
            <a:pPr marL="324000" indent="-324000"/>
            <a:r>
              <a:rPr lang="en-CA" dirty="0">
                <a:latin typeface="+mn-lt"/>
              </a:rPr>
              <a:t>Remember – like duty of fair representation cases, the deliberation of our Local will count towards mitigating harsh penalties.</a:t>
            </a:r>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8938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en-CA" dirty="0">
                <a:solidFill>
                  <a:srgbClr val="F1BF41"/>
                </a:solidFill>
              </a:rPr>
              <a:t>What this means for members</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lvl="0" indent="-324000"/>
            <a:r>
              <a:rPr lang="en-CA" dirty="0">
                <a:latin typeface="+mn-lt"/>
              </a:rPr>
              <a:t>At this time it will not affect dues. However, we are required to send each member the documentation needed under the regulations. This will be done in the form of an email with attached documents. These documents will include a letter outlining “all core” and a Financial Disclosure document.   </a:t>
            </a:r>
          </a:p>
          <a:p>
            <a:pPr marL="324000" lvl="0" indent="-324000"/>
            <a:r>
              <a:rPr lang="en-CA" dirty="0">
                <a:latin typeface="+mn-lt"/>
              </a:rPr>
              <a:t>In order to do this, we do ask that members ensure that we have your personal home email</a:t>
            </a:r>
          </a:p>
          <a:p>
            <a:pPr marL="324000" lvl="0" indent="-324000"/>
            <a:r>
              <a:rPr lang="en-CA" dirty="0">
                <a:latin typeface="+mn-lt"/>
              </a:rPr>
              <a:t>If in the future the legislation changes to specify certain activities are “non-core”, we will revisit our budget with the same level of care and caution as we have during this initial determination.</a:t>
            </a:r>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72100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58A4F8B-F9DF-4658-B4BE-2A69D4E88703}"/>
              </a:ext>
            </a:extLst>
          </p:cNvPr>
          <p:cNvSpPr>
            <a:spLocks noGrp="1"/>
          </p:cNvSpPr>
          <p:nvPr>
            <p:ph type="ctrTitle"/>
          </p:nvPr>
        </p:nvSpPr>
        <p:spPr>
          <a:xfrm>
            <a:off x="1179884" y="2620960"/>
            <a:ext cx="9144000" cy="1616080"/>
          </a:xfrm>
        </p:spPr>
        <p:txBody>
          <a:bodyPr>
            <a:normAutofit/>
          </a:bodyPr>
          <a:lstStyle/>
          <a:p>
            <a:r>
              <a:rPr lang="en-CA" sz="8800" dirty="0">
                <a:solidFill>
                  <a:srgbClr val="1C98C9"/>
                </a:solidFill>
              </a:rPr>
              <a:t>Questions?</a:t>
            </a:r>
          </a:p>
        </p:txBody>
      </p:sp>
    </p:spTree>
    <p:extLst>
      <p:ext uri="{BB962C8B-B14F-4D97-AF65-F5344CB8AC3E}">
        <p14:creationId xmlns:p14="http://schemas.microsoft.com/office/powerpoint/2010/main" val="2471437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normAutofit/>
          </a:bodyPr>
          <a:lstStyle/>
          <a:p>
            <a:r>
              <a:rPr lang="en-CA" dirty="0">
                <a:solidFill>
                  <a:srgbClr val="F1BF41"/>
                </a:solidFill>
              </a:rPr>
              <a:t>Bill 32 - simplified</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indent="-324000">
              <a:buNone/>
            </a:pPr>
            <a:r>
              <a:rPr lang="en-CA" dirty="0">
                <a:latin typeface="+mn-lt"/>
              </a:rPr>
              <a:t>•	Anti-union legislation brought in by the UCP takes effect August 1, 2022 and impacts dues collected after that date.</a:t>
            </a:r>
          </a:p>
          <a:p>
            <a:pPr marL="324000" indent="-324000">
              <a:buNone/>
            </a:pPr>
            <a:endParaRPr lang="en-CA" dirty="0">
              <a:latin typeface="+mn-lt"/>
            </a:endParaRPr>
          </a:p>
          <a:p>
            <a:pPr marL="324000" indent="-324000">
              <a:buNone/>
            </a:pPr>
            <a:r>
              <a:rPr lang="en-CA" dirty="0">
                <a:latin typeface="+mn-lt"/>
              </a:rPr>
              <a:t>•	Requires unions to categorize all dues money spent into two categories, “core” and “non-core”</a:t>
            </a:r>
          </a:p>
          <a:p>
            <a:pPr marL="324000" indent="-324000">
              <a:buNone/>
            </a:pPr>
            <a:endParaRPr lang="en-CA" dirty="0">
              <a:latin typeface="+mn-lt"/>
            </a:endParaRPr>
          </a:p>
          <a:p>
            <a:pPr marL="324000" indent="-324000">
              <a:buNone/>
            </a:pPr>
            <a:r>
              <a:rPr lang="en-CA" dirty="0">
                <a:latin typeface="+mn-lt"/>
              </a:rPr>
              <a:t>•	Members will have to “opt-in” before any of the money deducted from their pay as dues can be spent on “non-core” budget items.</a:t>
            </a:r>
          </a:p>
          <a:p>
            <a:pPr marL="0" indent="0">
              <a:buNone/>
            </a:pPr>
            <a:endParaRPr lang="en-CA" sz="2400" dirty="0"/>
          </a:p>
        </p:txBody>
      </p:sp>
      <p:sp>
        <p:nvSpPr>
          <p:cNvPr id="5" name="Rectangle 4">
            <a:extLst>
              <a:ext uri="{FF2B5EF4-FFF2-40B4-BE49-F238E27FC236}">
                <a16:creationId xmlns:a16="http://schemas.microsoft.com/office/drawing/2014/main" id="{B417A1BE-FA5A-4B85-A708-3413B44CB0EC}"/>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4234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indent="-324000" algn="l">
              <a:buNone/>
            </a:pPr>
            <a:r>
              <a:rPr lang="en-CA" sz="2800" dirty="0">
                <a:latin typeface="+mn-lt"/>
              </a:rPr>
              <a:t>•	The legislation is written very broadly and there is significant room for interpretation, however, the legislation specifically targets provincial level advocacy work as opposed to the work done for members at the local level.</a:t>
            </a:r>
          </a:p>
          <a:p>
            <a:pPr marL="324000" indent="-324000" algn="l"/>
            <a:endParaRPr lang="en-CA" sz="2800" dirty="0">
              <a:latin typeface="+mn-lt"/>
            </a:endParaRPr>
          </a:p>
          <a:p>
            <a:pPr marL="324000" indent="-324000" algn="l">
              <a:buNone/>
            </a:pPr>
            <a:r>
              <a:rPr lang="en-CA" sz="2800" dirty="0">
                <a:latin typeface="+mn-lt"/>
              </a:rPr>
              <a:t>•	CUPE National and CUPE Alberta have obtained internal and external legal opinions that support a 100% core budget for almost all locals</a:t>
            </a:r>
            <a:r>
              <a:rPr lang="en-CA" sz="2800" dirty="0"/>
              <a:t>. </a:t>
            </a:r>
          </a:p>
          <a:p>
            <a:pPr marL="0" indent="0">
              <a:buNone/>
            </a:pPr>
            <a:endParaRPr lang="en-CA" sz="2400" dirty="0"/>
          </a:p>
        </p:txBody>
      </p:sp>
      <p:sp>
        <p:nvSpPr>
          <p:cNvPr id="5" name="Rectangle 4">
            <a:extLst>
              <a:ext uri="{FF2B5EF4-FFF2-40B4-BE49-F238E27FC236}">
                <a16:creationId xmlns:a16="http://schemas.microsoft.com/office/drawing/2014/main" id="{B417A1BE-FA5A-4B85-A708-3413B44CB0EC}"/>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38669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en-CA" dirty="0">
                <a:solidFill>
                  <a:srgbClr val="F1BF41"/>
                </a:solidFill>
              </a:rPr>
              <a:t>What this means for us</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a:xfrm>
            <a:off x="838200" y="1825624"/>
            <a:ext cx="10515600" cy="4566629"/>
          </a:xfrm>
        </p:spPr>
        <p:txBody>
          <a:bodyPr>
            <a:noAutofit/>
          </a:bodyPr>
          <a:lstStyle/>
          <a:p>
            <a:pPr marL="324000" lvl="0" indent="-324000"/>
            <a:r>
              <a:rPr lang="en-CA" sz="4000" b="1" dirty="0">
                <a:solidFill>
                  <a:srgbClr val="B21963"/>
                </a:solidFill>
              </a:rPr>
              <a:t>Well – not much really</a:t>
            </a:r>
          </a:p>
          <a:p>
            <a:pPr marL="324000" lvl="0" indent="-324000"/>
            <a:endParaRPr lang="en-CA" sz="2400" b="1" dirty="0">
              <a:solidFill>
                <a:srgbClr val="B21963"/>
              </a:solidFill>
            </a:endParaRPr>
          </a:p>
          <a:p>
            <a:pPr marL="324000" lvl="0" indent="-324000">
              <a:buNone/>
            </a:pPr>
            <a:r>
              <a:rPr lang="en-CA" dirty="0">
                <a:latin typeface="+mn-lt"/>
              </a:rPr>
              <a:t>•	Local 3550 already spends members’ dues on obvious “core” activities like representing and educating members.</a:t>
            </a:r>
          </a:p>
          <a:p>
            <a:pPr marL="324000" lvl="0" indent="-324000">
              <a:buNone/>
            </a:pPr>
            <a:endParaRPr lang="en-CA" sz="2000" dirty="0">
              <a:latin typeface="+mn-lt"/>
            </a:endParaRPr>
          </a:p>
          <a:p>
            <a:pPr marL="324000" lvl="0" indent="-324000">
              <a:buNone/>
            </a:pPr>
            <a:r>
              <a:rPr lang="en-CA" dirty="0">
                <a:latin typeface="+mn-lt"/>
              </a:rPr>
              <a:t>•	If we have found any of our budget items to be “non-core” they likely represent a dues reduction for members who do not opt-in of just a few pennies every pay period. In examining our the budget, the Executive has not found any items that meet the “non-core” description. </a:t>
            </a:r>
          </a:p>
          <a:p>
            <a:endParaRPr lang="en-CA" dirty="0"/>
          </a:p>
        </p:txBody>
      </p:sp>
      <p:sp>
        <p:nvSpPr>
          <p:cNvPr id="5" name="Rectangle 4">
            <a:extLst>
              <a:ext uri="{FF2B5EF4-FFF2-40B4-BE49-F238E27FC236}">
                <a16:creationId xmlns:a16="http://schemas.microsoft.com/office/drawing/2014/main" id="{85F619F9-5B2B-4A69-9BC7-03B52002C5D1}"/>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73259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en-CA" dirty="0">
                <a:solidFill>
                  <a:srgbClr val="F1BF41"/>
                </a:solidFill>
              </a:rPr>
              <a:t>Reviewing our Local’s spending</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a:xfrm>
            <a:off x="838200" y="1825625"/>
            <a:ext cx="10515600" cy="4600812"/>
          </a:xfrm>
        </p:spPr>
        <p:txBody>
          <a:bodyPr>
            <a:noAutofit/>
          </a:bodyPr>
          <a:lstStyle/>
          <a:p>
            <a:pPr marL="324000" marR="0" lvl="0" indent="-324000">
              <a:spcBef>
                <a:spcPts val="0"/>
              </a:spcBef>
              <a:spcAft>
                <a:spcPts val="0"/>
              </a:spcAft>
              <a:buFont typeface="Symbol" panose="05050102010706020507" pitchFamily="18" charset="2"/>
              <a:buChar char=""/>
            </a:pPr>
            <a:r>
              <a:rPr lang="en-CA" sz="2400" dirty="0">
                <a:effectLst/>
                <a:latin typeface="+mn-lt"/>
                <a:ea typeface="Calibri" panose="020F0502020204030204" pitchFamily="34" charset="0"/>
                <a:cs typeface="Times New Roman" panose="02020603050405020304" pitchFamily="18" charset="0"/>
              </a:rPr>
              <a:t>The Executive reviewed the current budget over 4 Executive meetings held in </a:t>
            </a:r>
            <a:r>
              <a:rPr lang="en-CA" sz="2400" dirty="0">
                <a:latin typeface="+mn-lt"/>
                <a:ea typeface="Calibri" panose="020F0502020204030204" pitchFamily="34" charset="0"/>
                <a:cs typeface="Times New Roman" panose="02020603050405020304" pitchFamily="18" charset="0"/>
              </a:rPr>
              <a:t>January, </a:t>
            </a:r>
            <a:r>
              <a:rPr lang="en-CA" sz="2400" dirty="0">
                <a:effectLst/>
                <a:latin typeface="+mn-lt"/>
                <a:ea typeface="Calibri" panose="020F0502020204030204" pitchFamily="34" charset="0"/>
                <a:cs typeface="Times New Roman" panose="02020603050405020304" pitchFamily="18" charset="0"/>
              </a:rPr>
              <a:t>February, March, and April of 2022. </a:t>
            </a:r>
          </a:p>
          <a:p>
            <a:pPr marL="324000" marR="0" lvl="0" indent="-324000">
              <a:spcBef>
                <a:spcPts val="0"/>
              </a:spcBef>
              <a:spcAft>
                <a:spcPts val="0"/>
              </a:spcAft>
              <a:buFont typeface="Symbol" panose="05050102010706020507" pitchFamily="18" charset="2"/>
              <a:buChar char=""/>
            </a:pPr>
            <a:r>
              <a:rPr lang="en-CA" sz="2400" dirty="0">
                <a:latin typeface="+mn-lt"/>
                <a:ea typeface="Calibri" panose="020F0502020204030204" pitchFamily="34" charset="0"/>
                <a:cs typeface="Times New Roman" panose="02020603050405020304" pitchFamily="18" charset="0"/>
              </a:rPr>
              <a:t>In our discussions at these meetings, we have determined that our budget is 100% core. We have also shared this with our membership at General Membership meetings.</a:t>
            </a:r>
            <a:endParaRPr lang="en-CA" sz="2400" dirty="0">
              <a:effectLst/>
              <a:latin typeface="+mn-lt"/>
              <a:ea typeface="Calibri" panose="020F0502020204030204" pitchFamily="34" charset="0"/>
              <a:cs typeface="Times New Roman" panose="02020603050405020304" pitchFamily="18" charset="0"/>
            </a:endParaRPr>
          </a:p>
          <a:p>
            <a:pPr marL="324000" marR="0" lvl="0" indent="-324000">
              <a:spcBef>
                <a:spcPts val="0"/>
              </a:spcBef>
              <a:spcAft>
                <a:spcPts val="0"/>
              </a:spcAft>
              <a:buFont typeface="Symbol" panose="05050102010706020507" pitchFamily="18" charset="2"/>
              <a:buChar char=""/>
            </a:pPr>
            <a:r>
              <a:rPr lang="en-CA" sz="2400" dirty="0">
                <a:effectLst/>
                <a:latin typeface="+mn-lt"/>
                <a:ea typeface="Calibri" panose="020F0502020204030204" pitchFamily="34" charset="0"/>
                <a:cs typeface="Times New Roman" panose="02020603050405020304" pitchFamily="18" charset="0"/>
              </a:rPr>
              <a:t>We’ve attended all CUPE AB Leadership meetings where we:</a:t>
            </a:r>
          </a:p>
          <a:p>
            <a:pPr marL="781200" lvl="1" indent="-324000">
              <a:spcBef>
                <a:spcPts val="0"/>
              </a:spcBef>
              <a:buFont typeface="Symbol" panose="05050102010706020507" pitchFamily="18" charset="2"/>
              <a:buChar char=""/>
            </a:pPr>
            <a:r>
              <a:rPr lang="en-CA" dirty="0">
                <a:latin typeface="+mn-lt"/>
                <a:ea typeface="Calibri" panose="020F0502020204030204" pitchFamily="34" charset="0"/>
                <a:cs typeface="Times New Roman" panose="02020603050405020304" pitchFamily="18" charset="0"/>
              </a:rPr>
              <a:t>D</a:t>
            </a:r>
            <a:r>
              <a:rPr lang="en-CA" dirty="0">
                <a:effectLst/>
                <a:latin typeface="+mn-lt"/>
                <a:ea typeface="Calibri" panose="020F0502020204030204" pitchFamily="34" charset="0"/>
                <a:cs typeface="Times New Roman" panose="02020603050405020304" pitchFamily="18" charset="0"/>
              </a:rPr>
              <a:t>iscussed National Per Capita dues and the CUPE National Strategy with National President, Mark Hancock, and NST, Candace Rennick</a:t>
            </a:r>
          </a:p>
          <a:p>
            <a:pPr marL="781200" lvl="1" indent="-324000">
              <a:spcBef>
                <a:spcPts val="0"/>
              </a:spcBef>
              <a:buFont typeface="Symbol" panose="05050102010706020507" pitchFamily="18" charset="2"/>
              <a:buChar char=""/>
            </a:pPr>
            <a:r>
              <a:rPr lang="en-CA" dirty="0">
                <a:latin typeface="+mn-lt"/>
                <a:ea typeface="Calibri" panose="020F0502020204030204" pitchFamily="34" charset="0"/>
                <a:cs typeface="Times New Roman" panose="02020603050405020304" pitchFamily="18" charset="0"/>
              </a:rPr>
              <a:t>M</a:t>
            </a:r>
            <a:r>
              <a:rPr lang="en-CA" dirty="0">
                <a:effectLst/>
                <a:latin typeface="+mn-lt"/>
                <a:ea typeface="Calibri" panose="020F0502020204030204" pitchFamily="34" charset="0"/>
                <a:cs typeface="Times New Roman" panose="02020603050405020304" pitchFamily="18" charset="0"/>
              </a:rPr>
              <a:t>et with National Legal </a:t>
            </a:r>
            <a:r>
              <a:rPr lang="en-CA" dirty="0">
                <a:latin typeface="+mn-lt"/>
                <a:ea typeface="Calibri" panose="020F0502020204030204" pitchFamily="34" charset="0"/>
                <a:cs typeface="Times New Roman" panose="02020603050405020304" pitchFamily="18" charset="0"/>
              </a:rPr>
              <a:t>R</a:t>
            </a:r>
            <a:r>
              <a:rPr lang="en-CA" dirty="0">
                <a:effectLst/>
                <a:latin typeface="+mn-lt"/>
                <a:ea typeface="Calibri" panose="020F0502020204030204" pitchFamily="34" charset="0"/>
                <a:cs typeface="Times New Roman" panose="02020603050405020304" pitchFamily="18" charset="0"/>
              </a:rPr>
              <a:t>epresentatives including Leanne Chahley, author of one of the legal opinions </a:t>
            </a:r>
          </a:p>
          <a:p>
            <a:pPr marL="781200" lvl="1" indent="-324000">
              <a:spcBef>
                <a:spcPts val="0"/>
              </a:spcBef>
              <a:buFont typeface="Symbol" panose="05050102010706020507" pitchFamily="18" charset="2"/>
              <a:buChar char=""/>
            </a:pPr>
            <a:r>
              <a:rPr lang="en-CA" dirty="0">
                <a:latin typeface="+mn-lt"/>
                <a:ea typeface="Calibri" panose="020F0502020204030204" pitchFamily="34" charset="0"/>
                <a:cs typeface="Times New Roman" panose="02020603050405020304" pitchFamily="18" charset="0"/>
              </a:rPr>
              <a:t>Promoted solidarity with other CUPE AB Locals in supporting each other with “all core” decision. This can be the beginning of future solidarity movements that support public sector workers. </a:t>
            </a:r>
            <a:endParaRPr lang="en-CA" dirty="0">
              <a:effectLst/>
              <a:latin typeface="+mn-lt"/>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35492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en-CA" dirty="0">
                <a:solidFill>
                  <a:srgbClr val="F1BF41"/>
                </a:solidFill>
              </a:rPr>
              <a:t>Reviewing our Local’s spending</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marR="0" lvl="0" indent="-324000">
              <a:spcBef>
                <a:spcPts val="0"/>
              </a:spcBef>
              <a:spcAft>
                <a:spcPts val="0"/>
              </a:spcAft>
              <a:buFont typeface="Symbol" panose="05050102010706020507" pitchFamily="18" charset="2"/>
              <a:buChar char=""/>
            </a:pPr>
            <a:r>
              <a:rPr lang="en-US" dirty="0">
                <a:effectLst/>
                <a:latin typeface="+mn-lt"/>
                <a:ea typeface="Calibri" panose="020F0502020204030204" pitchFamily="34" charset="0"/>
                <a:cs typeface="Times New Roman" panose="02020603050405020304" pitchFamily="18" charset="0"/>
              </a:rPr>
              <a:t>Reasons for a Solidarity Pact:</a:t>
            </a:r>
          </a:p>
          <a:p>
            <a:pPr marL="0" marR="0" lvl="0" indent="0">
              <a:spcBef>
                <a:spcPts val="0"/>
              </a:spcBef>
              <a:spcAft>
                <a:spcPts val="0"/>
              </a:spcAft>
              <a:buNone/>
            </a:pPr>
            <a:endParaRPr lang="en-US" sz="800" dirty="0">
              <a:effectLst/>
              <a:latin typeface="+mn-lt"/>
              <a:ea typeface="Calibri" panose="020F0502020204030204" pitchFamily="34" charset="0"/>
              <a:cs typeface="Times New Roman" panose="02020603050405020304" pitchFamily="18" charset="0"/>
            </a:endParaRPr>
          </a:p>
          <a:p>
            <a:pPr marL="781200" lvl="1" indent="-324000">
              <a:lnSpc>
                <a:spcPct val="100000"/>
              </a:lnSpc>
              <a:spcBef>
                <a:spcPts val="0"/>
              </a:spcBef>
              <a:buFont typeface="Symbol" panose="05050102010706020507" pitchFamily="18" charset="2"/>
              <a:buChar char=""/>
            </a:pPr>
            <a:r>
              <a:rPr lang="en-CA" sz="2000" dirty="0">
                <a:effectLst/>
                <a:latin typeface="+mn-lt"/>
                <a:ea typeface="Calibri" panose="020F0502020204030204" pitchFamily="34" charset="0"/>
                <a:cs typeface="Times New Roman" panose="02020603050405020304" pitchFamily="18" charset="0"/>
              </a:rPr>
              <a:t>Many locals feel that we need to work together and support eac</a:t>
            </a:r>
            <a:r>
              <a:rPr lang="en-CA" sz="2000" dirty="0">
                <a:latin typeface="+mn-lt"/>
                <a:ea typeface="Calibri" panose="020F0502020204030204" pitchFamily="34" charset="0"/>
                <a:cs typeface="Times New Roman" panose="02020603050405020304" pitchFamily="18" charset="0"/>
              </a:rPr>
              <a:t>h other</a:t>
            </a:r>
          </a:p>
          <a:p>
            <a:pPr marL="781200" lvl="1" indent="-324000">
              <a:lnSpc>
                <a:spcPct val="100000"/>
              </a:lnSpc>
              <a:spcBef>
                <a:spcPts val="0"/>
              </a:spcBef>
              <a:buFont typeface="Symbol" panose="05050102010706020507" pitchFamily="18" charset="2"/>
              <a:buChar char=""/>
            </a:pPr>
            <a:r>
              <a:rPr lang="en-CA" sz="2000" dirty="0">
                <a:effectLst/>
                <a:latin typeface="+mn-lt"/>
                <a:ea typeface="Calibri" panose="020F0502020204030204" pitchFamily="34" charset="0"/>
                <a:cs typeface="Times New Roman" panose="02020603050405020304" pitchFamily="18" charset="0"/>
              </a:rPr>
              <a:t>It would not allow any decision</a:t>
            </a:r>
            <a:r>
              <a:rPr lang="en-CA" sz="2000" dirty="0">
                <a:latin typeface="+mn-lt"/>
                <a:ea typeface="Calibri" panose="020F0502020204030204" pitchFamily="34" charset="0"/>
                <a:cs typeface="Times New Roman" panose="02020603050405020304" pitchFamily="18" charset="0"/>
              </a:rPr>
              <a:t> </a:t>
            </a:r>
            <a:r>
              <a:rPr lang="en-CA" sz="2000" dirty="0">
                <a:effectLst/>
                <a:latin typeface="+mn-lt"/>
                <a:ea typeface="Calibri" panose="020F0502020204030204" pitchFamily="34" charset="0"/>
                <a:cs typeface="Times New Roman" panose="02020603050405020304" pitchFamily="18" charset="0"/>
              </a:rPr>
              <a:t>to </a:t>
            </a:r>
            <a:r>
              <a:rPr lang="en-CA" sz="2000" dirty="0">
                <a:latin typeface="+mn-lt"/>
                <a:ea typeface="Calibri" panose="020F0502020204030204" pitchFamily="34" charset="0"/>
                <a:cs typeface="Times New Roman" panose="02020603050405020304" pitchFamily="18" charset="0"/>
              </a:rPr>
              <a:t>pit locals against each other </a:t>
            </a:r>
          </a:p>
          <a:p>
            <a:pPr marL="781200" lvl="1" indent="-324000">
              <a:lnSpc>
                <a:spcPct val="100000"/>
              </a:lnSpc>
              <a:spcBef>
                <a:spcPts val="0"/>
              </a:spcBef>
              <a:buFont typeface="Symbol" panose="05050102010706020507" pitchFamily="18" charset="2"/>
              <a:buChar char=""/>
            </a:pPr>
            <a:r>
              <a:rPr lang="en-CA" sz="2000" dirty="0">
                <a:effectLst/>
                <a:latin typeface="+mn-lt"/>
                <a:ea typeface="Calibri" panose="020F0502020204030204" pitchFamily="34" charset="0"/>
                <a:cs typeface="Times New Roman" panose="02020603050405020304" pitchFamily="18" charset="0"/>
              </a:rPr>
              <a:t>There are campaigns being planned </a:t>
            </a:r>
            <a:r>
              <a:rPr lang="en-CA" sz="2000" dirty="0">
                <a:latin typeface="+mn-lt"/>
                <a:ea typeface="Calibri" panose="020F0502020204030204" pitchFamily="34" charset="0"/>
                <a:cs typeface="Times New Roman" panose="02020603050405020304" pitchFamily="18" charset="0"/>
              </a:rPr>
              <a:t>by the organizations that we are affiliated to (such as CUPE AB and AFL) which will draw awareness to our jobs in Public Education and as Public </a:t>
            </a:r>
            <a:r>
              <a:rPr lang="en-CA" sz="2000">
                <a:latin typeface="+mn-lt"/>
                <a:ea typeface="Calibri" panose="020F0502020204030204" pitchFamily="34" charset="0"/>
                <a:cs typeface="Times New Roman" panose="02020603050405020304" pitchFamily="18" charset="0"/>
              </a:rPr>
              <a:t>Sector workers and </a:t>
            </a:r>
            <a:r>
              <a:rPr lang="en-CA" sz="2000" dirty="0">
                <a:latin typeface="+mn-lt"/>
                <a:ea typeface="Calibri" panose="020F0502020204030204" pitchFamily="34" charset="0"/>
                <a:cs typeface="Times New Roman" panose="02020603050405020304" pitchFamily="18" charset="0"/>
              </a:rPr>
              <a:t>provide supports for us during bargaining. </a:t>
            </a:r>
          </a:p>
          <a:p>
            <a:pPr marL="781200" lvl="1" indent="-324000">
              <a:lnSpc>
                <a:spcPct val="100000"/>
              </a:lnSpc>
              <a:spcBef>
                <a:spcPts val="0"/>
              </a:spcBef>
              <a:buFont typeface="Symbol" panose="05050102010706020507" pitchFamily="18" charset="2"/>
              <a:buChar char=""/>
            </a:pPr>
            <a:r>
              <a:rPr lang="en-CA" sz="2000" dirty="0">
                <a:effectLst/>
                <a:latin typeface="+mn-lt"/>
                <a:ea typeface="Calibri" panose="020F0502020204030204" pitchFamily="34" charset="0"/>
                <a:cs typeface="Times New Roman" panose="02020603050405020304" pitchFamily="18" charset="0"/>
              </a:rPr>
              <a:t>To offer support for CUPE Alberta Division, the Alberta Federation of Labour, local Labour Councils and the Canadian Labour Congress and any other federations of unions that speak on our behalf.</a:t>
            </a:r>
          </a:p>
          <a:p>
            <a:pPr marL="800100" lvl="1" indent="-342900">
              <a:lnSpc>
                <a:spcPct val="100000"/>
              </a:lnSpc>
              <a:spcBef>
                <a:spcPts val="0"/>
              </a:spcBef>
              <a:spcAft>
                <a:spcPts val="800"/>
              </a:spcAft>
              <a:buFont typeface="Symbol" panose="05050102010706020507" pitchFamily="18" charset="2"/>
              <a:buChar char=""/>
            </a:pPr>
            <a:r>
              <a:rPr lang="en-CA" sz="2000" dirty="0">
                <a:effectLst/>
                <a:latin typeface="+mn-lt"/>
                <a:ea typeface="Calibri" panose="020F0502020204030204" pitchFamily="34" charset="0"/>
                <a:cs typeface="Times New Roman" panose="02020603050405020304" pitchFamily="18" charset="0"/>
              </a:rPr>
              <a:t>To stand with one another against any further legislation that may attempt to impede these goals.</a:t>
            </a:r>
          </a:p>
          <a:p>
            <a:pPr marL="800100" lvl="1" indent="-342900">
              <a:lnSpc>
                <a:spcPct val="100000"/>
              </a:lnSpc>
              <a:spcBef>
                <a:spcPts val="0"/>
              </a:spcBef>
              <a:spcAft>
                <a:spcPts val="800"/>
              </a:spcAft>
              <a:buFont typeface="Symbol" panose="05050102010706020507" pitchFamily="18" charset="2"/>
              <a:buChar char=""/>
            </a:pPr>
            <a:r>
              <a:rPr lang="en-US" sz="2000" dirty="0">
                <a:effectLst/>
                <a:latin typeface="+mn-lt"/>
                <a:ea typeface="Calibri" panose="020F0502020204030204" pitchFamily="34" charset="0"/>
                <a:cs typeface="Times New Roman" panose="02020603050405020304" pitchFamily="18" charset="0"/>
              </a:rPr>
              <a:t>To work together and with any other unions willing to sign this pledge to bring about our collective goals for the betterment of all Alberta working people.</a:t>
            </a:r>
            <a:endParaRPr lang="en-CA" sz="2000" dirty="0">
              <a:effectLst/>
              <a:latin typeface="+mn-lt"/>
              <a:ea typeface="Calibri" panose="020F0502020204030204" pitchFamily="34" charset="0"/>
              <a:cs typeface="Times New Roman" panose="02020603050405020304" pitchFamily="18" charset="0"/>
            </a:endParaRPr>
          </a:p>
          <a:p>
            <a:pPr marL="781200" lvl="1" indent="-324000">
              <a:spcBef>
                <a:spcPts val="0"/>
              </a:spcBef>
              <a:buFont typeface="Symbol" panose="05050102010706020507" pitchFamily="18" charset="2"/>
              <a:buChar char=""/>
            </a:pPr>
            <a:endParaRPr lang="en-CA" sz="1800" dirty="0">
              <a:effectLst/>
              <a:latin typeface="+mn-lt"/>
              <a:ea typeface="Calibri" panose="020F0502020204030204" pitchFamily="34" charset="0"/>
              <a:cs typeface="Times New Roman" panose="02020603050405020304" pitchFamily="18" charset="0"/>
            </a:endParaRPr>
          </a:p>
          <a:p>
            <a:pPr marL="781200" lvl="1" indent="-324000">
              <a:spcBef>
                <a:spcPts val="0"/>
              </a:spcBef>
              <a:buFont typeface="Symbol" panose="05050102010706020507" pitchFamily="18" charset="2"/>
              <a:buChar char=""/>
            </a:pPr>
            <a:endParaRPr lang="en-CA" dirty="0">
              <a:effectLst/>
              <a:latin typeface="+mn-lt"/>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64197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it-IT" dirty="0">
                <a:solidFill>
                  <a:srgbClr val="F1BF41"/>
                </a:solidFill>
              </a:rPr>
              <a:t>Per Capita to CUPE National</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lvl="0" indent="-324000"/>
            <a:r>
              <a:rPr lang="en-CA">
                <a:latin typeface="+mn-lt"/>
              </a:rPr>
              <a:t>0.85% per </a:t>
            </a:r>
            <a:r>
              <a:rPr lang="en-CA" dirty="0">
                <a:latin typeface="+mn-lt"/>
              </a:rPr>
              <a:t>capita is paid to CUPE National and is a requirement to be part of CUPE. </a:t>
            </a:r>
          </a:p>
          <a:p>
            <a:pPr marL="324000" lvl="0" indent="-324000">
              <a:buNone/>
            </a:pPr>
            <a:r>
              <a:rPr lang="en-CA" dirty="0">
                <a:latin typeface="+mn-lt"/>
              </a:rPr>
              <a:t> </a:t>
            </a:r>
          </a:p>
          <a:p>
            <a:pPr marL="324000" lvl="0" indent="-324000"/>
            <a:r>
              <a:rPr lang="en-CA" dirty="0">
                <a:latin typeface="+mn-lt"/>
              </a:rPr>
              <a:t>This per capita represents Alberta Locals share of staffing, buildings and other “core” functions of the National Union. </a:t>
            </a:r>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13074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it-IT" dirty="0">
                <a:solidFill>
                  <a:srgbClr val="F1BF41"/>
                </a:solidFill>
              </a:rPr>
              <a:t>Affiliation Fees</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marR="0" lvl="0" indent="-324000">
              <a:spcBef>
                <a:spcPts val="0"/>
              </a:spcBef>
              <a:spcAft>
                <a:spcPts val="0"/>
              </a:spcAft>
              <a:buFont typeface="Symbol" panose="05050102010706020507" pitchFamily="18" charset="2"/>
              <a:buChar char=""/>
            </a:pPr>
            <a:r>
              <a:rPr lang="en-CA" dirty="0">
                <a:effectLst/>
                <a:latin typeface="+mn-lt"/>
                <a:ea typeface="Calibri" panose="020F0502020204030204" pitchFamily="34" charset="0"/>
                <a:cs typeface="Times New Roman" panose="02020603050405020304" pitchFamily="18" charset="0"/>
              </a:rPr>
              <a:t>List of affiliations and donations:</a:t>
            </a:r>
          </a:p>
          <a:p>
            <a:pPr marL="781200" lvl="1" indent="-324000">
              <a:spcBef>
                <a:spcPts val="0"/>
              </a:spcBef>
              <a:buFont typeface="Symbol" panose="05050102010706020507" pitchFamily="18" charset="2"/>
              <a:buChar char=""/>
            </a:pPr>
            <a:r>
              <a:rPr lang="en-CA" dirty="0">
                <a:effectLst/>
                <a:latin typeface="+mn-lt"/>
                <a:ea typeface="Calibri" panose="020F0502020204030204" pitchFamily="34" charset="0"/>
                <a:cs typeface="Times New Roman" panose="02020603050405020304" pitchFamily="18" charset="0"/>
              </a:rPr>
              <a:t>AFL – Alberta Federation of Labour</a:t>
            </a:r>
          </a:p>
          <a:p>
            <a:pPr marL="781200" lvl="1" indent="-324000">
              <a:spcBef>
                <a:spcPts val="0"/>
              </a:spcBef>
              <a:buFont typeface="Symbol" panose="05050102010706020507" pitchFamily="18" charset="2"/>
              <a:buChar char=""/>
            </a:pPr>
            <a:r>
              <a:rPr lang="en-CA" dirty="0">
                <a:effectLst/>
                <a:latin typeface="+mn-lt"/>
                <a:ea typeface="Calibri" panose="020F0502020204030204" pitchFamily="34" charset="0"/>
                <a:cs typeface="Times New Roman" panose="02020603050405020304" pitchFamily="18" charset="0"/>
              </a:rPr>
              <a:t>Alberta Worker’s Health Centre - Health and Safety information, education and advocacy</a:t>
            </a:r>
          </a:p>
          <a:p>
            <a:pPr marL="781200" lvl="1" indent="-324000">
              <a:spcBef>
                <a:spcPts val="0"/>
              </a:spcBef>
              <a:buFont typeface="Symbol" panose="05050102010706020507" pitchFamily="18" charset="2"/>
              <a:buChar char=""/>
            </a:pPr>
            <a:r>
              <a:rPr lang="en-CA" dirty="0">
                <a:latin typeface="+mn-lt"/>
                <a:ea typeface="Calibri" panose="020F0502020204030204" pitchFamily="34" charset="0"/>
                <a:cs typeface="Times New Roman" panose="02020603050405020304" pitchFamily="18" charset="0"/>
              </a:rPr>
              <a:t>Aspen Foundation – Labour Education</a:t>
            </a:r>
          </a:p>
          <a:p>
            <a:pPr marL="781200" lvl="1" indent="-324000">
              <a:spcBef>
                <a:spcPts val="0"/>
              </a:spcBef>
              <a:buFont typeface="Symbol" panose="05050102010706020507" pitchFamily="18" charset="2"/>
              <a:buChar char=""/>
            </a:pPr>
            <a:r>
              <a:rPr lang="en-CA" dirty="0">
                <a:effectLst/>
                <a:latin typeface="+mn-lt"/>
                <a:ea typeface="Calibri" panose="020F0502020204030204" pitchFamily="34" charset="0"/>
                <a:cs typeface="Times New Roman" panose="02020603050405020304" pitchFamily="18" charset="0"/>
              </a:rPr>
              <a:t>Broadbent institute – Research, education, advocacy, and training</a:t>
            </a:r>
          </a:p>
          <a:p>
            <a:pPr marL="781200" lvl="1" indent="-324000">
              <a:spcBef>
                <a:spcPts val="0"/>
              </a:spcBef>
              <a:buFont typeface="Symbol" panose="05050102010706020507" pitchFamily="18" charset="2"/>
              <a:buChar char=""/>
            </a:pPr>
            <a:r>
              <a:rPr lang="en-CA" dirty="0">
                <a:latin typeface="+mn-lt"/>
                <a:ea typeface="Calibri" panose="020F0502020204030204" pitchFamily="34" charset="0"/>
                <a:cs typeface="Times New Roman" panose="02020603050405020304" pitchFamily="18" charset="0"/>
              </a:rPr>
              <a:t>Council of Canadians – training, workshops, and organizing around climate change and energy transition</a:t>
            </a:r>
          </a:p>
          <a:p>
            <a:pPr marL="781200" lvl="1" indent="-324000">
              <a:spcBef>
                <a:spcPts val="0"/>
              </a:spcBef>
              <a:buFont typeface="Symbol" panose="05050102010706020507" pitchFamily="18" charset="2"/>
              <a:buChar char=""/>
            </a:pPr>
            <a:r>
              <a:rPr lang="en-CA" dirty="0">
                <a:latin typeface="+mn-lt"/>
                <a:ea typeface="Calibri" panose="020F0502020204030204" pitchFamily="34" charset="0"/>
                <a:cs typeface="Times New Roman" panose="02020603050405020304" pitchFamily="18" charset="0"/>
              </a:rPr>
              <a:t>EDLC – Edmonton District and Labour Council – committed to “all core” work</a:t>
            </a:r>
          </a:p>
          <a:p>
            <a:pPr marL="781200" lvl="1" indent="-324000">
              <a:spcBef>
                <a:spcPts val="0"/>
              </a:spcBef>
              <a:buFont typeface="Symbol" panose="05050102010706020507" pitchFamily="18" charset="2"/>
              <a:buChar char=""/>
            </a:pPr>
            <a:r>
              <a:rPr lang="en-CA" dirty="0">
                <a:latin typeface="+mn-lt"/>
                <a:ea typeface="Calibri" panose="020F0502020204030204" pitchFamily="34" charset="0"/>
                <a:cs typeface="Times New Roman" panose="02020603050405020304" pitchFamily="18" charset="0"/>
              </a:rPr>
              <a:t>Friends of Medicare – advocate and protect expanding universal coverage for publicly funded and publicly delivered services including mental health</a:t>
            </a:r>
          </a:p>
          <a:p>
            <a:pPr marL="781200" lvl="1" indent="-324000">
              <a:spcBef>
                <a:spcPts val="0"/>
              </a:spcBef>
              <a:buFont typeface="Symbol" panose="05050102010706020507" pitchFamily="18" charset="2"/>
              <a:buChar char=""/>
            </a:pPr>
            <a:r>
              <a:rPr lang="en-CA" dirty="0">
                <a:effectLst/>
                <a:latin typeface="+mn-lt"/>
                <a:ea typeface="Calibri" panose="020F0502020204030204" pitchFamily="34" charset="0"/>
                <a:cs typeface="Times New Roman" panose="02020603050405020304" pitchFamily="18" charset="0"/>
              </a:rPr>
              <a:t>Parkland Institute – Research sharing and public education</a:t>
            </a:r>
          </a:p>
          <a:p>
            <a:pPr lvl="0"/>
            <a:endParaRPr lang="en-CA" sz="2400" dirty="0"/>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88442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0C4F-5FF4-4AC2-AB27-BF6F992DED3E}"/>
              </a:ext>
            </a:extLst>
          </p:cNvPr>
          <p:cNvSpPr>
            <a:spLocks noGrp="1"/>
          </p:cNvSpPr>
          <p:nvPr>
            <p:ph type="title"/>
          </p:nvPr>
        </p:nvSpPr>
        <p:spPr/>
        <p:txBody>
          <a:bodyPr/>
          <a:lstStyle/>
          <a:p>
            <a:r>
              <a:rPr lang="it-IT" dirty="0">
                <a:solidFill>
                  <a:srgbClr val="F1BF41"/>
                </a:solidFill>
              </a:rPr>
              <a:t>Affiliation Fees</a:t>
            </a:r>
            <a:br>
              <a:rPr lang="en-CA" dirty="0">
                <a:solidFill>
                  <a:srgbClr val="F1BF41"/>
                </a:solidFill>
              </a:rPr>
            </a:br>
            <a:endParaRPr lang="en-CA" sz="2000" dirty="0">
              <a:solidFill>
                <a:srgbClr val="F87849"/>
              </a:solidFill>
            </a:endParaRPr>
          </a:p>
        </p:txBody>
      </p:sp>
      <p:sp>
        <p:nvSpPr>
          <p:cNvPr id="3" name="Content Placeholder 2">
            <a:extLst>
              <a:ext uri="{FF2B5EF4-FFF2-40B4-BE49-F238E27FC236}">
                <a16:creationId xmlns:a16="http://schemas.microsoft.com/office/drawing/2014/main" id="{4167EFAE-D331-4E89-B557-1C33D3476B3C}"/>
              </a:ext>
            </a:extLst>
          </p:cNvPr>
          <p:cNvSpPr>
            <a:spLocks noGrp="1"/>
          </p:cNvSpPr>
          <p:nvPr>
            <p:ph idx="1"/>
          </p:nvPr>
        </p:nvSpPr>
        <p:spPr/>
        <p:txBody>
          <a:bodyPr>
            <a:noAutofit/>
          </a:bodyPr>
          <a:lstStyle/>
          <a:p>
            <a:pPr marL="324000" marR="0" lvl="0" indent="-324000">
              <a:spcBef>
                <a:spcPts val="0"/>
              </a:spcBef>
              <a:spcAft>
                <a:spcPts val="0"/>
              </a:spcAft>
              <a:buFont typeface="Symbol" panose="05050102010706020507" pitchFamily="18" charset="2"/>
              <a:buChar char=""/>
            </a:pPr>
            <a:r>
              <a:rPr lang="en-CA" dirty="0">
                <a:effectLst/>
                <a:latin typeface="+mn-lt"/>
                <a:ea typeface="Calibri" panose="020F0502020204030204" pitchFamily="34" charset="0"/>
                <a:cs typeface="Times New Roman" panose="02020603050405020304" pitchFamily="18" charset="0"/>
              </a:rPr>
              <a:t>List of affiliations and donations (Continued):</a:t>
            </a:r>
          </a:p>
          <a:p>
            <a:pPr lvl="0"/>
            <a:r>
              <a:rPr lang="en-CA" sz="2400" dirty="0">
                <a:latin typeface="+mn-lt"/>
              </a:rPr>
              <a:t>Alberta Education Employees Committee – Education, awareness campaigns, bargaining solidarity</a:t>
            </a:r>
          </a:p>
          <a:p>
            <a:r>
              <a:rPr lang="en-CA" sz="2400" dirty="0">
                <a:effectLst/>
                <a:latin typeface="+mn-lt"/>
                <a:ea typeface="Calibri" panose="020F0502020204030204" pitchFamily="34" charset="0"/>
                <a:cs typeface="Times New Roman" panose="02020603050405020304" pitchFamily="18" charset="0"/>
              </a:rPr>
              <a:t>Out of an abundance of caution – the voluntary CUPE Alberta per capita will be paid from savings until Bill 32 can be repealed. This means that being affiliated with CUPE Alberta will not add any non-core spending.</a:t>
            </a:r>
          </a:p>
          <a:p>
            <a:r>
              <a:rPr lang="en-CA" sz="2400" dirty="0">
                <a:latin typeface="+mn-lt"/>
                <a:ea typeface="Calibri" panose="020F0502020204030204" pitchFamily="34" charset="0"/>
                <a:cs typeface="Times New Roman" panose="02020603050405020304" pitchFamily="18" charset="0"/>
              </a:rPr>
              <a:t>Donation to Nutrition Program – awareness in communities, E4C – provides snacks to students at EPSB</a:t>
            </a:r>
            <a:endParaRPr lang="en-CA" sz="2400" dirty="0">
              <a:effectLst/>
              <a:latin typeface="+mn-lt"/>
              <a:ea typeface="Calibri" panose="020F0502020204030204" pitchFamily="34" charset="0"/>
              <a:cs typeface="Times New Roman" panose="02020603050405020304" pitchFamily="18" charset="0"/>
            </a:endParaRPr>
          </a:p>
          <a:p>
            <a:pPr lvl="0"/>
            <a:endParaRPr lang="en-CA" sz="2400" dirty="0"/>
          </a:p>
        </p:txBody>
      </p:sp>
      <p:sp>
        <p:nvSpPr>
          <p:cNvPr id="6" name="Rectangle 5">
            <a:extLst>
              <a:ext uri="{FF2B5EF4-FFF2-40B4-BE49-F238E27FC236}">
                <a16:creationId xmlns:a16="http://schemas.microsoft.com/office/drawing/2014/main" id="{0B1E12D4-178B-B943-BBA3-CD66969EF796}"/>
              </a:ext>
            </a:extLst>
          </p:cNvPr>
          <p:cNvSpPr/>
          <p:nvPr/>
        </p:nvSpPr>
        <p:spPr>
          <a:xfrm>
            <a:off x="6528469" y="6212822"/>
            <a:ext cx="5665694" cy="645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45030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F2F7A757F0AA94891AB080F94F58D31" ma:contentTypeVersion="6" ma:contentTypeDescription="Create a new document." ma:contentTypeScope="" ma:versionID="cb6429e3d26c2117168162f35c9a641c">
  <xsd:schema xmlns:xsd="http://www.w3.org/2001/XMLSchema" xmlns:xs="http://www.w3.org/2001/XMLSchema" xmlns:p="http://schemas.microsoft.com/office/2006/metadata/properties" xmlns:ns2="214fe8bc-6379-4529-8343-9124bb458951" targetNamespace="http://schemas.microsoft.com/office/2006/metadata/properties" ma:root="true" ma:fieldsID="2cd7f1bb0da8cb8b646cc8c70277bfe4" ns2:_="">
    <xsd:import namespace="214fe8bc-6379-4529-8343-9124bb45895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4fe8bc-6379-4529-8343-9124bb4589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163C3D-0F7E-46B0-8E1E-AA4434328E4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16F9324-F77C-466D-B277-8468CF40E1C9}">
  <ds:schemaRefs>
    <ds:schemaRef ds:uri="http://schemas.microsoft.com/sharepoint/v3/contenttype/forms"/>
  </ds:schemaRefs>
</ds:datastoreItem>
</file>

<file path=customXml/itemProps3.xml><?xml version="1.0" encoding="utf-8"?>
<ds:datastoreItem xmlns:ds="http://schemas.openxmlformats.org/officeDocument/2006/customXml" ds:itemID="{B8418F9F-547E-4931-9590-DE03CD741A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4fe8bc-6379-4529-8343-9124bb4589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1680</TotalTime>
  <Words>1129</Words>
  <Application>Microsoft Office PowerPoint</Application>
  <PresentationFormat>Widescreen</PresentationFormat>
  <Paragraphs>73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Franklin Gothic Heavy</vt:lpstr>
      <vt:lpstr>Symbol</vt:lpstr>
      <vt:lpstr>Office Theme</vt:lpstr>
      <vt:lpstr>CUPE Local 3550 Bill 32 Overview </vt:lpstr>
      <vt:lpstr>Bill 32 - simplified </vt:lpstr>
      <vt:lpstr>PowerPoint Presentation</vt:lpstr>
      <vt:lpstr>What this means for us </vt:lpstr>
      <vt:lpstr>Reviewing our Local’s spending </vt:lpstr>
      <vt:lpstr>Reviewing our Local’s spending </vt:lpstr>
      <vt:lpstr>Per Capita to CUPE National </vt:lpstr>
      <vt:lpstr>Affiliation Fees </vt:lpstr>
      <vt:lpstr>Affiliation Fees </vt:lpstr>
      <vt:lpstr>Making the determination </vt:lpstr>
      <vt:lpstr>What if we made a mistake? </vt:lpstr>
      <vt:lpstr>PowerPoint Presentation</vt:lpstr>
      <vt:lpstr>What this means for members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Beasley</dc:creator>
  <cp:lastModifiedBy>Janice Kube</cp:lastModifiedBy>
  <cp:revision>88</cp:revision>
  <dcterms:created xsi:type="dcterms:W3CDTF">2018-11-13T23:53:40Z</dcterms:created>
  <dcterms:modified xsi:type="dcterms:W3CDTF">2022-05-19T20:23:01Z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0x0101007F2F7A757F0AA94891AB080F94F58D31</vt:lpwstr>
  </property>
</Properties>
</file>